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  <p:sldMasterId id="2147483702" r:id="rId2"/>
  </p:sldMasterIdLst>
  <p:sldIdLst>
    <p:sldId id="3332" r:id="rId3"/>
    <p:sldId id="3327" r:id="rId4"/>
    <p:sldId id="3333" r:id="rId5"/>
    <p:sldId id="258" r:id="rId6"/>
    <p:sldId id="259" r:id="rId7"/>
    <p:sldId id="260" r:id="rId8"/>
    <p:sldId id="3331" r:id="rId9"/>
    <p:sldId id="3324" r:id="rId10"/>
    <p:sldId id="261" r:id="rId11"/>
    <p:sldId id="3329" r:id="rId12"/>
    <p:sldId id="3325" r:id="rId13"/>
    <p:sldId id="3326" r:id="rId14"/>
    <p:sldId id="3330" r:id="rId15"/>
    <p:sldId id="3334" r:id="rId16"/>
  </p:sldIdLst>
  <p:sldSz cx="12192000" cy="6858000"/>
  <p:notesSz cx="6858000" cy="9144000"/>
  <p:defaultTextStyle>
    <a:defPPr>
      <a:defRPr lang="cs-CZ"/>
    </a:defPPr>
    <a:lvl1pPr algn="l" rtl="0" fontAlgn="base">
      <a:spcBef>
        <a:spcPct val="5000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233B9FB-1EDB-4B4F-8C2F-9B1E8A6CBE5E}">
          <p14:sldIdLst>
            <p14:sldId id="3332"/>
            <p14:sldId id="3327"/>
            <p14:sldId id="3333"/>
            <p14:sldId id="258"/>
            <p14:sldId id="259"/>
            <p14:sldId id="260"/>
            <p14:sldId id="3331"/>
            <p14:sldId id="3324"/>
            <p14:sldId id="261"/>
            <p14:sldId id="3329"/>
            <p14:sldId id="3325"/>
            <p14:sldId id="3326"/>
            <p14:sldId id="3330"/>
            <p14:sldId id="333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máš Kopec" initials="TK" lastIdx="1" clrIdx="0">
    <p:extLst>
      <p:ext uri="{19B8F6BF-5375-455C-9EA6-DF929625EA0E}">
        <p15:presenceInfo xmlns:p15="http://schemas.microsoft.com/office/powerpoint/2012/main" userId="S::kopec@mendelu.cz::a3ae7130-ed03-4583-8436-6f3b0fc13e5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1"/>
            <a:ext cx="6096000" cy="2276475"/>
          </a:xfrm>
          <a:prstGeom prst="rect">
            <a:avLst/>
          </a:prstGeom>
          <a:solidFill>
            <a:srgbClr val="C878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dirty="0">
              <a:solidFill>
                <a:srgbClr val="C87800"/>
              </a:solidFill>
              <a:latin typeface="Arial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6096000" y="1"/>
            <a:ext cx="6096000" cy="2276475"/>
          </a:xfrm>
          <a:prstGeom prst="rect">
            <a:avLst/>
          </a:prstGeom>
          <a:solidFill>
            <a:srgbClr val="50505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>
              <a:latin typeface="Arial" charset="0"/>
            </a:endParaRP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4673600" y="767834"/>
            <a:ext cx="406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cs-CZ">
              <a:latin typeface="Arial" charset="0"/>
            </a:endParaRPr>
          </a:p>
        </p:txBody>
      </p:sp>
      <p:pic>
        <p:nvPicPr>
          <p:cNvPr id="7" name="Picture 5" descr="C:\Users\AVC\Desktop\powerpoint\eng\logo_MENDELU_RGB_EN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1" y="5072064"/>
            <a:ext cx="2146300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C:\Users\AVC\Desktop\af_anglicky_jednobarevne_negativ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77A2C"/>
              </a:clrFrom>
              <a:clrTo>
                <a:srgbClr val="C77A2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1" y="285751"/>
            <a:ext cx="5486400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83267" y="2852738"/>
            <a:ext cx="9596967" cy="792162"/>
          </a:xfrm>
        </p:spPr>
        <p:txBody>
          <a:bodyPr/>
          <a:lstStyle>
            <a:lvl1pPr>
              <a:defRPr sz="4000">
                <a:solidFill>
                  <a:srgbClr val="C87800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83267" y="3716338"/>
            <a:ext cx="8534400" cy="1225550"/>
          </a:xfr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A3A5DA-63D9-4566-8657-FF0C03DACDD3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fld id="{78F82DEF-2A8F-4F7A-87B8-083AAAEC0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631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A3A5DA-63D9-4566-8657-FF0C03DACDD3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F82DEF-2A8F-4F7A-87B8-083AAAEC0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422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082618" y="1125538"/>
            <a:ext cx="2499783" cy="50006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583267" y="1125538"/>
            <a:ext cx="7296151" cy="50006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A3A5DA-63D9-4566-8657-FF0C03DACDD3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F82DEF-2A8F-4F7A-87B8-083AAAEC0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488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3456FA51-768B-4D26-93A5-CFB6E32493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625" y="5516563"/>
            <a:ext cx="18383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ál 3">
            <a:extLst>
              <a:ext uri="{FF2B5EF4-FFF2-40B4-BE49-F238E27FC236}">
                <a16:creationId xmlns:a16="http://schemas.microsoft.com/office/drawing/2014/main" id="{BFA1ADCE-6846-4EC6-A323-9150B251F825}"/>
              </a:ext>
            </a:extLst>
          </p:cNvPr>
          <p:cNvSpPr/>
          <p:nvPr/>
        </p:nvSpPr>
        <p:spPr>
          <a:xfrm>
            <a:off x="919163" y="468313"/>
            <a:ext cx="5921375" cy="59213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8673" y="1581150"/>
            <a:ext cx="9749327" cy="3922341"/>
          </a:xfrm>
          <a:prstGeom prst="rect">
            <a:avLst/>
          </a:prstGeom>
        </p:spPr>
        <p:txBody>
          <a:bodyPr lIns="0" rIns="0" anchor="ctr" anchorCtr="0">
            <a:normAutofit/>
          </a:bodyPr>
          <a:lstStyle>
            <a:lvl1pPr algn="l">
              <a:defRPr sz="5000" b="1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A3C4402C-22A8-4EB2-A380-51079E615F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7175" y="330200"/>
            <a:ext cx="2601913" cy="1250950"/>
          </a:xfrm>
          <a:prstGeom prst="rect">
            <a:avLst/>
          </a:prstGeom>
        </p:spPr>
        <p:txBody>
          <a:bodyPr anchor="t" anchorCtr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000" b="1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A1D93A81-185B-4257-A6F0-62F8AD8677AB}" type="datetimeFigureOut">
              <a:rPr lang="cs-CZ"/>
              <a:pPr>
                <a:defRPr/>
              </a:pPr>
              <a:t>11.12.2020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25089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92178595-4FAA-4905-85BE-2844076C3DF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BA96A63-02FA-4446-B991-9824C0AFB3B8}"/>
              </a:ext>
            </a:extLst>
          </p:cNvPr>
          <p:cNvSpPr/>
          <p:nvPr/>
        </p:nvSpPr>
        <p:spPr>
          <a:xfrm>
            <a:off x="0" y="0"/>
            <a:ext cx="46196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284A6BA7-0F51-40E7-8592-975DFE45CF1B}"/>
              </a:ext>
            </a:extLst>
          </p:cNvPr>
          <p:cNvSpPr/>
          <p:nvPr/>
        </p:nvSpPr>
        <p:spPr>
          <a:xfrm>
            <a:off x="919163" y="468313"/>
            <a:ext cx="5921375" cy="59213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F97EB5F-63ED-4CEF-9227-C8081896D0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9675" y="5535613"/>
            <a:ext cx="1814513" cy="113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8673" y="1581150"/>
            <a:ext cx="9749327" cy="3922341"/>
          </a:xfrm>
          <a:prstGeom prst="rect">
            <a:avLst/>
          </a:prstGeom>
        </p:spPr>
        <p:txBody>
          <a:bodyPr lIns="0" rIns="0" anchor="ctr" anchorCtr="0">
            <a:normAutofit/>
          </a:bodyPr>
          <a:lstStyle>
            <a:lvl1pPr algn="l">
              <a:defRPr sz="5000" b="1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datum 3">
            <a:extLst>
              <a:ext uri="{FF2B5EF4-FFF2-40B4-BE49-F238E27FC236}">
                <a16:creationId xmlns:a16="http://schemas.microsoft.com/office/drawing/2014/main" id="{097A0505-C290-4B28-9F04-5546DDA135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7175" y="330200"/>
            <a:ext cx="2601913" cy="1250950"/>
          </a:xfrm>
          <a:prstGeom prst="rect">
            <a:avLst/>
          </a:prstGeom>
        </p:spPr>
        <p:txBody>
          <a:bodyPr anchor="t" anchorCtr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0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3AF0D3D3-DE3D-4B76-A50A-3F1CF5F4EC02}" type="datetimeFigureOut">
              <a:rPr lang="cs-CZ"/>
              <a:pPr>
                <a:defRPr/>
              </a:pPr>
              <a:t>11.12.2020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521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81F4D35E-3902-43CA-B7EE-338E727CF5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1463" y="5888038"/>
            <a:ext cx="1436687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93470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2043479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zápat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BD8D56B7-6DC1-4142-88B2-8E1BB6EEF4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3088" y="5891213"/>
            <a:ext cx="1144587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93470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3832F9A6-D68D-4FEF-B2ED-A0EC1233CE2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EC4E9797-2BA7-4B3F-BF4F-6994145199C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B1C2724-AA4D-4A5B-95C3-182A618A83C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9590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2">
            <a:extLst>
              <a:ext uri="{FF2B5EF4-FFF2-40B4-BE49-F238E27FC236}">
                <a16:creationId xmlns:a16="http://schemas.microsoft.com/office/drawing/2014/main" id="{103C24DE-215C-4953-A4DC-0BD184C2C5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1463" y="5888038"/>
            <a:ext cx="1436687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5824" y="1169986"/>
            <a:ext cx="10934700" cy="5014913"/>
          </a:xfrm>
          <a:prstGeom prst="rect">
            <a:avLst/>
          </a:prstGeom>
        </p:spPr>
        <p:txBody>
          <a:bodyPr lIns="0" tIns="0" rIns="0" bIns="0"/>
          <a:lstStyle>
            <a:lvl2pPr marL="685800" indent="-228600">
              <a:buClr>
                <a:schemeClr val="accent1"/>
              </a:buClr>
              <a:buSzPct val="100000"/>
              <a:buFont typeface="Arial" panose="020B0604020202020204" pitchFamily="34" charset="0"/>
              <a:buChar char="●"/>
              <a:defRPr/>
            </a:lvl2pPr>
            <a:lvl3pPr marL="1143000" indent="-228600">
              <a:buClr>
                <a:schemeClr val="tx1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chemeClr val="tx1"/>
              </a:buClr>
              <a:buFont typeface="Arial" panose="020B0604020202020204" pitchFamily="34" charset="0"/>
              <a:buChar char="•"/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1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93470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11B4BC-FAB4-4EB9-A82D-7A8C4AD9E11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2F998C-CE49-448C-934A-9B239476DD2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1901E8A-1935-4931-98B9-5F5AD6ACCA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84994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2">
            <a:extLst>
              <a:ext uri="{FF2B5EF4-FFF2-40B4-BE49-F238E27FC236}">
                <a16:creationId xmlns:a16="http://schemas.microsoft.com/office/drawing/2014/main" id="{96F43D27-C0BF-4F57-934A-8A6C322D05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1463" y="5888038"/>
            <a:ext cx="1436687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93470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885823" y="1193099"/>
            <a:ext cx="10934700" cy="501491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9B708A27-427A-483D-A167-C972A1E3A9A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0F08B482-2039-445D-8CB8-922ED1C17C4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B086C24-DD63-4E93-A045-632521EE698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88311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2">
            <a:extLst>
              <a:ext uri="{FF2B5EF4-FFF2-40B4-BE49-F238E27FC236}">
                <a16:creationId xmlns:a16="http://schemas.microsoft.com/office/drawing/2014/main" id="{0977BBC6-E425-46CD-978C-B61629CB46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1463" y="5888038"/>
            <a:ext cx="1436687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93470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sz="quarter" idx="16"/>
          </p:nvPr>
        </p:nvSpPr>
        <p:spPr>
          <a:xfrm>
            <a:off x="885825" y="1219200"/>
            <a:ext cx="10934700" cy="4989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BD7418-02BA-47C0-8412-7582BE0CCF7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D6AAA9-837F-4647-833F-AE5B947BEFE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DEB2233-2E88-4D8F-8C55-EF843CF88DB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17529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2">
            <a:extLst>
              <a:ext uri="{FF2B5EF4-FFF2-40B4-BE49-F238E27FC236}">
                <a16:creationId xmlns:a16="http://schemas.microsoft.com/office/drawing/2014/main" id="{7B492CE8-3E0D-455B-80BA-D7FD8E4988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1463" y="5888038"/>
            <a:ext cx="1436687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ástupný symbol pro obsah 2"/>
          <p:cNvSpPr>
            <a:spLocks noGrp="1"/>
          </p:cNvSpPr>
          <p:nvPr>
            <p:ph idx="1"/>
          </p:nvPr>
        </p:nvSpPr>
        <p:spPr>
          <a:xfrm>
            <a:off x="885824" y="1169986"/>
            <a:ext cx="6667501" cy="5014913"/>
          </a:xfrm>
          <a:prstGeom prst="rect">
            <a:avLst/>
          </a:prstGeom>
        </p:spPr>
        <p:txBody>
          <a:bodyPr lIns="0" tIns="0" rIns="0" bIns="0"/>
          <a:lstStyle>
            <a:lvl2pPr marL="685800" indent="-228600">
              <a:buClr>
                <a:schemeClr val="accent1"/>
              </a:buClr>
              <a:buSzPct val="100000"/>
              <a:buFont typeface="Arial" panose="020B0604020202020204" pitchFamily="34" charset="0"/>
              <a:buChar char="●"/>
              <a:defRPr/>
            </a:lvl2pPr>
            <a:lvl3pPr marL="1143000" indent="-228600">
              <a:buClr>
                <a:schemeClr val="tx1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chemeClr val="tx1"/>
              </a:buClr>
              <a:buFont typeface="Arial" panose="020B0604020202020204" pitchFamily="34" charset="0"/>
              <a:buChar char="•"/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4" name="Zástupný symbol pro obrázek 2"/>
          <p:cNvSpPr>
            <a:spLocks noGrp="1"/>
          </p:cNvSpPr>
          <p:nvPr>
            <p:ph type="pic" idx="13"/>
          </p:nvPr>
        </p:nvSpPr>
        <p:spPr>
          <a:xfrm>
            <a:off x="7734301" y="1169987"/>
            <a:ext cx="4014788" cy="46402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17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93470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EAFE84C4-20CD-4A16-9447-FA6BDDFC5EA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269635D0-3BC3-4B3A-A058-64CAA32C97A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06F9590-5E2B-46E2-AB84-E546A745CC5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8763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A3A5DA-63D9-4566-8657-FF0C03DACDD3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F82DEF-2A8F-4F7A-87B8-083AAAEC0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6315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2">
            <a:extLst>
              <a:ext uri="{FF2B5EF4-FFF2-40B4-BE49-F238E27FC236}">
                <a16:creationId xmlns:a16="http://schemas.microsoft.com/office/drawing/2014/main" id="{15881C1C-8AA5-4680-A144-86EA24DA02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1463" y="5888038"/>
            <a:ext cx="1436687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85823" y="1200150"/>
            <a:ext cx="5105402" cy="4610101"/>
          </a:xfrm>
          <a:prstGeom prst="rect">
            <a:avLst/>
          </a:prstGeom>
        </p:spPr>
        <p:txBody>
          <a:bodyPr lIns="0" tIns="0" rIns="0" bIns="0"/>
          <a:lstStyle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93470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obsah 2"/>
          <p:cNvSpPr>
            <a:spLocks noGrp="1"/>
          </p:cNvSpPr>
          <p:nvPr>
            <p:ph sz="half" idx="15"/>
          </p:nvPr>
        </p:nvSpPr>
        <p:spPr>
          <a:xfrm>
            <a:off x="6181725" y="1200149"/>
            <a:ext cx="5567363" cy="4610101"/>
          </a:xfrm>
          <a:prstGeom prst="rect">
            <a:avLst/>
          </a:prstGeom>
        </p:spPr>
        <p:txBody>
          <a:bodyPr lIns="0" tIns="0" rIns="0" bIns="0"/>
          <a:lstStyle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6ADA5536-FCC6-4DAF-A8DE-75656827775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C48E619F-5A4C-4A69-A6B9-EA3D0EBAE13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3BFC6C5-F6F1-4C33-98E5-8647BAFCCA7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08520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2">
            <a:extLst>
              <a:ext uri="{FF2B5EF4-FFF2-40B4-BE49-F238E27FC236}">
                <a16:creationId xmlns:a16="http://schemas.microsoft.com/office/drawing/2014/main" id="{6FBA2DA4-9210-4CBD-87F8-76D2406791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1463" y="5888038"/>
            <a:ext cx="1436687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85821" y="1681163"/>
            <a:ext cx="5111754" cy="82391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85821" y="2505075"/>
            <a:ext cx="5111754" cy="3684588"/>
          </a:xfrm>
          <a:prstGeom prst="rect">
            <a:avLst/>
          </a:prstGeom>
        </p:spPr>
        <p:txBody>
          <a:bodyPr lIns="0" tIns="0" rIns="0" bIns="0" anchor="t" anchorCtr="0"/>
          <a:lstStyle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391275" y="1702859"/>
            <a:ext cx="5357813" cy="82391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934700" cy="1134534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obsah 3"/>
          <p:cNvSpPr>
            <a:spLocks noGrp="1"/>
          </p:cNvSpPr>
          <p:nvPr>
            <p:ph sz="half" idx="15"/>
          </p:nvPr>
        </p:nvSpPr>
        <p:spPr>
          <a:xfrm>
            <a:off x="6391275" y="2526771"/>
            <a:ext cx="5357813" cy="3662892"/>
          </a:xfrm>
          <a:prstGeom prst="rect">
            <a:avLst/>
          </a:prstGeom>
        </p:spPr>
        <p:txBody>
          <a:bodyPr lIns="0" tIns="0" rIns="0" bIns="0" anchor="t" anchorCtr="0"/>
          <a:lstStyle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Zástupný symbol pro zápatí 4">
            <a:extLst>
              <a:ext uri="{FF2B5EF4-FFF2-40B4-BE49-F238E27FC236}">
                <a16:creationId xmlns:a16="http://schemas.microsoft.com/office/drawing/2014/main" id="{E1B8E067-4563-4EE2-A145-17D8C718E0A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>
            <a:extLst>
              <a:ext uri="{FF2B5EF4-FFF2-40B4-BE49-F238E27FC236}">
                <a16:creationId xmlns:a16="http://schemas.microsoft.com/office/drawing/2014/main" id="{A667D3AE-1D4F-4258-B1AF-EF127B00930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A573187-1D42-4487-88ED-326E1382458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7651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2">
            <a:extLst>
              <a:ext uri="{FF2B5EF4-FFF2-40B4-BE49-F238E27FC236}">
                <a16:creationId xmlns:a16="http://schemas.microsoft.com/office/drawing/2014/main" id="{E587089C-B4CE-452C-9A12-F13C28337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1463" y="5888038"/>
            <a:ext cx="1436687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ástupný symbol pro graf 9"/>
          <p:cNvSpPr>
            <a:spLocks noGrp="1"/>
          </p:cNvSpPr>
          <p:nvPr>
            <p:ph type="chart" sz="quarter" idx="13"/>
          </p:nvPr>
        </p:nvSpPr>
        <p:spPr>
          <a:xfrm>
            <a:off x="885825" y="1447800"/>
            <a:ext cx="5410200" cy="4600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graf.</a:t>
            </a:r>
          </a:p>
        </p:txBody>
      </p:sp>
      <p:sp>
        <p:nvSpPr>
          <p:cNvPr id="11" name="Zástupný symbol pro graf 9"/>
          <p:cNvSpPr>
            <a:spLocks noGrp="1"/>
          </p:cNvSpPr>
          <p:nvPr>
            <p:ph type="chart" sz="quarter" idx="14"/>
          </p:nvPr>
        </p:nvSpPr>
        <p:spPr>
          <a:xfrm>
            <a:off x="6524625" y="1447800"/>
            <a:ext cx="5224464" cy="4600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graf.</a:t>
            </a:r>
          </a:p>
        </p:txBody>
      </p:sp>
      <p:sp>
        <p:nvSpPr>
          <p:cNvPr id="12" name="Zástupný symbol pro text 17"/>
          <p:cNvSpPr>
            <a:spLocks noGrp="1"/>
          </p:cNvSpPr>
          <p:nvPr>
            <p:ph type="body" sz="quarter" idx="15"/>
          </p:nvPr>
        </p:nvSpPr>
        <p:spPr>
          <a:xfrm>
            <a:off x="885825" y="419101"/>
            <a:ext cx="1093470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398E3B5E-E525-4154-92B7-49DC840153C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C3B9C580-2CEB-4A6C-8433-65C070665CE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461117E-831D-4AB4-862B-7C771B2687A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52502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á strán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502F0C63-329D-4734-98BD-D56122900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52F391E4-F878-4840-BE81-99A920C787DD}"/>
              </a:ext>
            </a:extLst>
          </p:cNvPr>
          <p:cNvSpPr/>
          <p:nvPr/>
        </p:nvSpPr>
        <p:spPr>
          <a:xfrm>
            <a:off x="0" y="0"/>
            <a:ext cx="46196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1504950"/>
            <a:ext cx="10934700" cy="381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8096982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á stránka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E3A3C07C-0E66-4C24-B801-3A3378A5C60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53AA0259-F0F5-4A3F-85FC-31F203EAD5A3}"/>
              </a:ext>
            </a:extLst>
          </p:cNvPr>
          <p:cNvSpPr/>
          <p:nvPr/>
        </p:nvSpPr>
        <p:spPr>
          <a:xfrm>
            <a:off x="0" y="0"/>
            <a:ext cx="46196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1504950"/>
            <a:ext cx="10934700" cy="381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928331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2">
            <a:extLst>
              <a:ext uri="{FF2B5EF4-FFF2-40B4-BE49-F238E27FC236}">
                <a16:creationId xmlns:a16="http://schemas.microsoft.com/office/drawing/2014/main" id="{B564BAB4-F3D6-476A-ACB8-DFF77AF7AA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1463" y="5888038"/>
            <a:ext cx="1436687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Zástupný symbol pro obrázek 11"/>
          <p:cNvSpPr>
            <a:spLocks noGrp="1"/>
          </p:cNvSpPr>
          <p:nvPr>
            <p:ph type="pic" sz="quarter" idx="13"/>
          </p:nvPr>
        </p:nvSpPr>
        <p:spPr>
          <a:xfrm>
            <a:off x="885823" y="1343025"/>
            <a:ext cx="5772152" cy="47720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14" name="Zástupný symbol pro obrázek 13"/>
          <p:cNvSpPr>
            <a:spLocks noGrp="1"/>
          </p:cNvSpPr>
          <p:nvPr>
            <p:ph type="pic" sz="quarter" idx="14"/>
          </p:nvPr>
        </p:nvSpPr>
        <p:spPr>
          <a:xfrm>
            <a:off x="6810375" y="1343025"/>
            <a:ext cx="4962525" cy="22764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15" name="Zástupný symbol pro obrázek 13"/>
          <p:cNvSpPr>
            <a:spLocks noGrp="1"/>
          </p:cNvSpPr>
          <p:nvPr>
            <p:ph type="pic" sz="quarter" idx="15"/>
          </p:nvPr>
        </p:nvSpPr>
        <p:spPr>
          <a:xfrm>
            <a:off x="6810374" y="3767136"/>
            <a:ext cx="3621080" cy="253364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16" name="Zástupný symbol pro text 17"/>
          <p:cNvSpPr>
            <a:spLocks noGrp="1"/>
          </p:cNvSpPr>
          <p:nvPr>
            <p:ph type="body" sz="quarter" idx="16"/>
          </p:nvPr>
        </p:nvSpPr>
        <p:spPr>
          <a:xfrm>
            <a:off x="885825" y="419101"/>
            <a:ext cx="1093470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zápatí 4">
            <a:extLst>
              <a:ext uri="{FF2B5EF4-FFF2-40B4-BE49-F238E27FC236}">
                <a16:creationId xmlns:a16="http://schemas.microsoft.com/office/drawing/2014/main" id="{C1EED5BA-B725-4896-ADB0-0F428D18A407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>
            <a:extLst>
              <a:ext uri="{FF2B5EF4-FFF2-40B4-BE49-F238E27FC236}">
                <a16:creationId xmlns:a16="http://schemas.microsoft.com/office/drawing/2014/main" id="{EE7DF98E-37BA-454F-B9D2-8B614E95BF04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2D8C631-1146-485C-AB68-57A8D0A6CA8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34379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D50BF964-8337-4433-9E10-B6322A52EE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625" y="5516563"/>
            <a:ext cx="18383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Zástupný symbol pro text 17"/>
          <p:cNvSpPr>
            <a:spLocks noGrp="1"/>
          </p:cNvSpPr>
          <p:nvPr>
            <p:ph type="body" sz="quarter" idx="15"/>
          </p:nvPr>
        </p:nvSpPr>
        <p:spPr>
          <a:xfrm>
            <a:off x="885825" y="1543050"/>
            <a:ext cx="10934700" cy="3960442"/>
          </a:xfrm>
          <a:prstGeom prst="rect">
            <a:avLst/>
          </a:prstGeom>
        </p:spPr>
        <p:txBody>
          <a:bodyPr lIns="0" tIns="0" rIns="0" bIns="0"/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3267769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A3A5DA-63D9-4566-8657-FF0C03DACDD3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F82DEF-2A8F-4F7A-87B8-083AAAEC0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742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A3A5DA-63D9-4566-8657-FF0C03DACDD3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F82DEF-2A8F-4F7A-87B8-083AAAEC0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814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83267" y="2133601"/>
            <a:ext cx="4897967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684434" y="2133601"/>
            <a:ext cx="4897967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A3A5DA-63D9-4566-8657-FF0C03DACDD3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F82DEF-2A8F-4F7A-87B8-083AAAEC0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732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A3A5DA-63D9-4566-8657-FF0C03DACDD3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F82DEF-2A8F-4F7A-87B8-083AAAEC0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3398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A3A5DA-63D9-4566-8657-FF0C03DACDD3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F82DEF-2A8F-4F7A-87B8-083AAAEC0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1686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A3A5DA-63D9-4566-8657-FF0C03DACDD3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F82DEF-2A8F-4F7A-87B8-083AAAEC0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918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A3A5DA-63D9-4566-8657-FF0C03DACDD3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F82DEF-2A8F-4F7A-87B8-083AAAEC0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803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A3A5DA-63D9-4566-8657-FF0C03DACDD3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F82DEF-2A8F-4F7A-87B8-083AAAEC0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2447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1"/>
            <a:ext cx="12192000" cy="836613"/>
          </a:xfrm>
          <a:prstGeom prst="rect">
            <a:avLst/>
          </a:prstGeom>
          <a:solidFill>
            <a:srgbClr val="C878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>
              <a:latin typeface="Arial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83267" y="1125539"/>
            <a:ext cx="9328151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Nadpis kapitoly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83267" y="2133601"/>
            <a:ext cx="9999133" cy="399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u="none">
                <a:latin typeface="Arial" charset="0"/>
              </a:defRPr>
            </a:lvl1pPr>
          </a:lstStyle>
          <a:p>
            <a:fld id="{13A3A5DA-63D9-4566-8657-FF0C03DACDD3}" type="datetimeFigureOut">
              <a:rPr lang="cs-CZ" smtClean="0"/>
              <a:t>11.12.2020</a:t>
            </a:fld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u="none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72033" y="26035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1" u="none">
                <a:solidFill>
                  <a:schemeClr val="bg1"/>
                </a:solidFill>
              </a:defRPr>
            </a:lvl1pPr>
          </a:lstStyle>
          <a:p>
            <a:fld id="{78F82DEF-2A8F-4F7A-87B8-083AAAEC062F}" type="slidenum">
              <a:rPr lang="cs-CZ" smtClean="0"/>
              <a:t>‹#›</a:t>
            </a:fld>
            <a:endParaRPr lang="cs-CZ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1583267" y="260351"/>
            <a:ext cx="451273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 u="none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071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C878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C8780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C8780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C8780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C8780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C78B1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C78B1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C78B1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C78B1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50505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50505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50505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50505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0505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0505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0505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0505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505050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C7BB0646-4D5D-44CF-87E4-2164538AA86F}"/>
              </a:ext>
            </a:extLst>
          </p:cNvPr>
          <p:cNvSpPr/>
          <p:nvPr/>
        </p:nvSpPr>
        <p:spPr>
          <a:xfrm>
            <a:off x="0" y="0"/>
            <a:ext cx="46196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43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algn="l" rtl="0" eaLnBrk="1" fontAlgn="base" hangingPunct="1">
        <a:spcBef>
          <a:spcPts val="1000"/>
        </a:spcBef>
        <a:spcAft>
          <a:spcPct val="0"/>
        </a:spcAft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ts val="5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ts val="5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ts val="5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ts val="5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4DE4A6-1B08-467B-8790-849C474BD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844" y="1826078"/>
            <a:ext cx="11099156" cy="3922341"/>
          </a:xfrm>
        </p:spPr>
        <p:txBody>
          <a:bodyPr/>
          <a:lstStyle/>
          <a:p>
            <a:r>
              <a:rPr lang="sk-SK" dirty="0" err="1" smtClean="0"/>
              <a:t>Milk</a:t>
            </a:r>
            <a:r>
              <a:rPr lang="sk-SK" dirty="0" smtClean="0"/>
              <a:t> </a:t>
            </a:r>
            <a:r>
              <a:rPr lang="sk-SK" dirty="0" err="1" smtClean="0"/>
              <a:t>recording</a:t>
            </a:r>
            <a:r>
              <a:rPr lang="sk-SK" dirty="0" smtClean="0"/>
              <a:t> in </a:t>
            </a:r>
            <a:r>
              <a:rPr lang="sk-SK" dirty="0" err="1" smtClean="0"/>
              <a:t>Czech</a:t>
            </a:r>
            <a:r>
              <a:rPr lang="sk-SK" dirty="0" smtClean="0"/>
              <a:t> </a:t>
            </a:r>
            <a:r>
              <a:rPr lang="sk-SK" dirty="0" err="1" smtClean="0"/>
              <a:t>republic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cs-CZ" sz="3600" dirty="0" smtClean="0"/>
              <a:t>Daniel </a:t>
            </a:r>
            <a:r>
              <a:rPr lang="cs-CZ" sz="3600" dirty="0"/>
              <a:t>Falta, Tomáš Kopec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943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8D5545-B35B-4DF2-8758-EE864937B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Introduction</a:t>
            </a:r>
            <a:r>
              <a:rPr lang="cs-CZ" dirty="0"/>
              <a:t> </a:t>
            </a:r>
            <a:r>
              <a:rPr lang="cs-CZ" dirty="0" err="1"/>
              <a:t>milk</a:t>
            </a:r>
            <a:r>
              <a:rPr lang="cs-CZ" dirty="0"/>
              <a:t> data </a:t>
            </a:r>
            <a:r>
              <a:rPr lang="cs-CZ" dirty="0" err="1"/>
              <a:t>into</a:t>
            </a:r>
            <a:r>
              <a:rPr lang="cs-CZ" dirty="0"/>
              <a:t> HB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5A2252-6304-4E5D-A74A-A8EF99C5F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Data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milk</a:t>
            </a:r>
            <a:r>
              <a:rPr lang="cs-CZ" dirty="0"/>
              <a:t> </a:t>
            </a:r>
            <a:r>
              <a:rPr lang="cs-CZ" dirty="0" err="1"/>
              <a:t>recording</a:t>
            </a:r>
            <a:r>
              <a:rPr lang="cs-CZ" dirty="0"/>
              <a:t> (kg </a:t>
            </a:r>
            <a:r>
              <a:rPr lang="cs-CZ" dirty="0" err="1"/>
              <a:t>milks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farms</a:t>
            </a:r>
            <a:r>
              <a:rPr lang="cs-CZ" dirty="0"/>
              <a:t> </a:t>
            </a:r>
            <a:r>
              <a:rPr lang="cs-CZ" dirty="0" err="1"/>
              <a:t>measurements</a:t>
            </a:r>
            <a:r>
              <a:rPr lang="cs-CZ" dirty="0"/>
              <a:t>) and </a:t>
            </a:r>
            <a:r>
              <a:rPr lang="cs-CZ" dirty="0" err="1"/>
              <a:t>milk</a:t>
            </a:r>
            <a:r>
              <a:rPr lang="cs-CZ" dirty="0"/>
              <a:t> </a:t>
            </a:r>
            <a:r>
              <a:rPr lang="cs-CZ" dirty="0" err="1"/>
              <a:t>components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central</a:t>
            </a:r>
            <a:r>
              <a:rPr lang="cs-CZ" dirty="0"/>
              <a:t> </a:t>
            </a:r>
            <a:r>
              <a:rPr lang="cs-CZ" dirty="0" err="1"/>
              <a:t>laboratory</a:t>
            </a:r>
            <a:r>
              <a:rPr lang="cs-CZ" dirty="0"/>
              <a:t> – database</a:t>
            </a:r>
          </a:p>
          <a:p>
            <a:r>
              <a:rPr lang="cs-CZ" dirty="0" err="1"/>
              <a:t>Herdbook</a:t>
            </a:r>
            <a:r>
              <a:rPr lang="cs-CZ" dirty="0"/>
              <a:t> – </a:t>
            </a:r>
            <a:r>
              <a:rPr lang="cs-CZ" dirty="0" err="1"/>
              <a:t>central</a:t>
            </a:r>
            <a:r>
              <a:rPr lang="cs-CZ" dirty="0"/>
              <a:t> database in </a:t>
            </a:r>
            <a:r>
              <a:rPr lang="cs-CZ" dirty="0" smtClean="0"/>
              <a:t>CMBA</a:t>
            </a:r>
            <a:endParaRPr lang="cs-CZ" dirty="0"/>
          </a:p>
          <a:p>
            <a:r>
              <a:rPr lang="cs-CZ" dirty="0" err="1"/>
              <a:t>Daily</a:t>
            </a:r>
            <a:r>
              <a:rPr lang="cs-CZ" dirty="0"/>
              <a:t> update and </a:t>
            </a:r>
            <a:r>
              <a:rPr lang="cs-CZ" dirty="0" err="1"/>
              <a:t>merging</a:t>
            </a:r>
            <a:r>
              <a:rPr lang="cs-CZ" dirty="0"/>
              <a:t> </a:t>
            </a:r>
            <a:r>
              <a:rPr lang="cs-CZ" dirty="0" err="1"/>
              <a:t>laboratory</a:t>
            </a:r>
            <a:r>
              <a:rPr lang="cs-CZ" dirty="0"/>
              <a:t> and </a:t>
            </a:r>
            <a:r>
              <a:rPr lang="cs-CZ" dirty="0" err="1"/>
              <a:t>herdbook</a:t>
            </a:r>
            <a:r>
              <a:rPr lang="cs-CZ" dirty="0"/>
              <a:t> database (</a:t>
            </a:r>
            <a:r>
              <a:rPr lang="cs-CZ" dirty="0" err="1"/>
              <a:t>collected</a:t>
            </a:r>
            <a:r>
              <a:rPr lang="cs-CZ" dirty="0"/>
              <a:t> in </a:t>
            </a:r>
            <a:r>
              <a:rPr lang="cs-CZ" dirty="0" smtClean="0"/>
              <a:t>CMBA)</a:t>
            </a:r>
          </a:p>
          <a:p>
            <a:r>
              <a:rPr lang="cs-CZ" dirty="0" smtClean="0"/>
              <a:t>+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register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cattle</a:t>
            </a:r>
            <a:r>
              <a:rPr lang="cs-CZ" dirty="0" smtClean="0"/>
              <a:t> (Evidence)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207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5401C5-7D3C-435C-83FB-542576AD0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Herdbook</a:t>
            </a:r>
            <a:r>
              <a:rPr lang="cs-CZ" dirty="0"/>
              <a:t> (HB)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98656B-C832-44B7-8F5A-E7BB21979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Breeders</a:t>
            </a:r>
            <a:r>
              <a:rPr lang="cs-CZ" dirty="0"/>
              <a:t> </a:t>
            </a:r>
            <a:r>
              <a:rPr lang="cs-CZ" dirty="0" err="1"/>
              <a:t>Associations</a:t>
            </a:r>
            <a:r>
              <a:rPr lang="cs-CZ" dirty="0"/>
              <a:t> (</a:t>
            </a:r>
            <a:r>
              <a:rPr lang="cs-CZ" dirty="0" err="1"/>
              <a:t>founded</a:t>
            </a:r>
            <a:r>
              <a:rPr lang="cs-CZ" dirty="0"/>
              <a:t> by </a:t>
            </a:r>
            <a:r>
              <a:rPr lang="cs-CZ" dirty="0" err="1"/>
              <a:t>breeeders</a:t>
            </a:r>
            <a:r>
              <a:rPr lang="cs-CZ" dirty="0"/>
              <a:t>)</a:t>
            </a:r>
          </a:p>
          <a:p>
            <a:r>
              <a:rPr lang="cs-CZ" dirty="0" err="1"/>
              <a:t>Farm</a:t>
            </a:r>
            <a:r>
              <a:rPr lang="cs-CZ" dirty="0"/>
              <a:t>/</a:t>
            </a:r>
            <a:r>
              <a:rPr lang="cs-CZ" dirty="0" err="1"/>
              <a:t>breeder</a:t>
            </a:r>
            <a:r>
              <a:rPr lang="cs-CZ" dirty="0"/>
              <a:t> has to </a:t>
            </a:r>
            <a:r>
              <a:rPr lang="cs-CZ" dirty="0" err="1"/>
              <a:t>register</a:t>
            </a:r>
            <a:r>
              <a:rPr lang="cs-CZ" dirty="0"/>
              <a:t> in </a:t>
            </a:r>
            <a:r>
              <a:rPr lang="cs-CZ" dirty="0" err="1"/>
              <a:t>herdbook</a:t>
            </a:r>
            <a:endParaRPr lang="cs-CZ" dirty="0"/>
          </a:p>
          <a:p>
            <a:r>
              <a:rPr lang="cs-CZ" dirty="0" err="1"/>
              <a:t>Animals</a:t>
            </a:r>
            <a:r>
              <a:rPr lang="cs-CZ" dirty="0"/>
              <a:t> min. </a:t>
            </a:r>
            <a:r>
              <a:rPr lang="cs-CZ" dirty="0" err="1"/>
              <a:t>blood</a:t>
            </a:r>
            <a:r>
              <a:rPr lang="cs-CZ" dirty="0"/>
              <a:t> </a:t>
            </a:r>
            <a:r>
              <a:rPr lang="cs-CZ" dirty="0" err="1"/>
              <a:t>requirements</a:t>
            </a:r>
            <a:r>
              <a:rPr lang="cs-CZ" dirty="0"/>
              <a:t> (</a:t>
            </a:r>
            <a:r>
              <a:rPr lang="cs-CZ" dirty="0" err="1"/>
              <a:t>usually</a:t>
            </a:r>
            <a:r>
              <a:rPr lang="cs-CZ" dirty="0"/>
              <a:t> min. 51%)</a:t>
            </a:r>
          </a:p>
          <a:p>
            <a:r>
              <a:rPr lang="cs-CZ" dirty="0" err="1"/>
              <a:t>Milk</a:t>
            </a:r>
            <a:r>
              <a:rPr lang="cs-CZ" dirty="0"/>
              <a:t> </a:t>
            </a:r>
            <a:r>
              <a:rPr lang="cs-CZ" dirty="0" err="1"/>
              <a:t>recording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A4/AT</a:t>
            </a:r>
          </a:p>
          <a:p>
            <a:r>
              <a:rPr lang="cs-CZ" dirty="0" err="1"/>
              <a:t>fees</a:t>
            </a:r>
            <a:r>
              <a:rPr lang="cs-CZ" dirty="0"/>
              <a:t> (</a:t>
            </a:r>
            <a:r>
              <a:rPr lang="cs-CZ" dirty="0" err="1"/>
              <a:t>yearly</a:t>
            </a:r>
            <a:r>
              <a:rPr lang="cs-CZ" dirty="0"/>
              <a:t>, </a:t>
            </a:r>
            <a:r>
              <a:rPr lang="cs-CZ" dirty="0" err="1"/>
              <a:t>each</a:t>
            </a:r>
            <a:r>
              <a:rPr lang="cs-CZ" dirty="0"/>
              <a:t> </a:t>
            </a:r>
            <a:r>
              <a:rPr lang="cs-CZ" dirty="0" err="1"/>
              <a:t>cow</a:t>
            </a:r>
            <a:r>
              <a:rPr lang="cs-CZ" dirty="0"/>
              <a:t> </a:t>
            </a:r>
            <a:r>
              <a:rPr lang="cs-CZ" dirty="0" err="1"/>
              <a:t>registered</a:t>
            </a:r>
            <a:r>
              <a:rPr lang="cs-CZ" dirty="0"/>
              <a:t> in HB)</a:t>
            </a:r>
          </a:p>
          <a:p>
            <a:r>
              <a:rPr lang="cs-CZ" dirty="0" err="1"/>
              <a:t>Newborn</a:t>
            </a:r>
            <a:r>
              <a:rPr lang="cs-CZ" dirty="0"/>
              <a:t> </a:t>
            </a:r>
            <a:r>
              <a:rPr lang="cs-CZ" dirty="0" err="1"/>
              <a:t>animals</a:t>
            </a:r>
            <a:r>
              <a:rPr lang="cs-CZ" dirty="0"/>
              <a:t> – </a:t>
            </a:r>
            <a:r>
              <a:rPr lang="cs-CZ" dirty="0" err="1"/>
              <a:t>automatically</a:t>
            </a:r>
            <a:r>
              <a:rPr lang="cs-CZ" dirty="0"/>
              <a:t> </a:t>
            </a:r>
            <a:r>
              <a:rPr lang="cs-CZ" dirty="0" err="1"/>
              <a:t>registered</a:t>
            </a:r>
            <a:r>
              <a:rPr lang="cs-CZ" dirty="0"/>
              <a:t> in HB</a:t>
            </a:r>
          </a:p>
        </p:txBody>
      </p:sp>
    </p:spTree>
    <p:extLst>
      <p:ext uri="{BB962C8B-B14F-4D97-AF65-F5344CB8AC3E}">
        <p14:creationId xmlns:p14="http://schemas.microsoft.com/office/powerpoint/2010/main" val="227140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DBF41F-155D-4B7C-ACEE-C16FB1D6F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Herdbook</a:t>
            </a:r>
            <a:r>
              <a:rPr lang="cs-CZ" dirty="0"/>
              <a:t> - </a:t>
            </a:r>
            <a:r>
              <a:rPr lang="cs-CZ" dirty="0" err="1"/>
              <a:t>advantages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BF1706-E8F6-4984-A5E3-213A1FF4C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Pedigree</a:t>
            </a:r>
            <a:r>
              <a:rPr lang="cs-CZ" dirty="0"/>
              <a:t> </a:t>
            </a:r>
            <a:r>
              <a:rPr lang="cs-CZ" dirty="0" err="1"/>
              <a:t>certificate</a:t>
            </a:r>
            <a:endParaRPr lang="cs-CZ" dirty="0"/>
          </a:p>
          <a:p>
            <a:r>
              <a:rPr lang="cs-CZ" dirty="0" err="1"/>
              <a:t>Necessary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trade</a:t>
            </a:r>
            <a:r>
              <a:rPr lang="cs-CZ" dirty="0"/>
              <a:t> in </a:t>
            </a:r>
            <a:r>
              <a:rPr lang="cs-CZ" dirty="0" err="1"/>
              <a:t>bovine</a:t>
            </a:r>
            <a:r>
              <a:rPr lang="cs-CZ" dirty="0"/>
              <a:t> </a:t>
            </a:r>
            <a:r>
              <a:rPr lang="cs-CZ" dirty="0" err="1"/>
              <a:t>animals</a:t>
            </a:r>
            <a:r>
              <a:rPr lang="cs-CZ" dirty="0"/>
              <a:t> (live </a:t>
            </a:r>
            <a:r>
              <a:rPr lang="cs-CZ" dirty="0" err="1"/>
              <a:t>animals</a:t>
            </a:r>
            <a:r>
              <a:rPr lang="cs-CZ" dirty="0"/>
              <a:t>, </a:t>
            </a:r>
            <a:r>
              <a:rPr lang="cs-CZ" dirty="0" err="1"/>
              <a:t>insemination</a:t>
            </a:r>
            <a:r>
              <a:rPr lang="cs-CZ" dirty="0"/>
              <a:t> </a:t>
            </a:r>
            <a:r>
              <a:rPr lang="cs-CZ" dirty="0" err="1"/>
              <a:t>doses</a:t>
            </a:r>
            <a:r>
              <a:rPr lang="cs-CZ" dirty="0"/>
              <a:t>). </a:t>
            </a:r>
            <a:r>
              <a:rPr lang="cs-CZ" dirty="0" err="1"/>
              <a:t>Without</a:t>
            </a:r>
            <a:r>
              <a:rPr lang="cs-CZ" dirty="0"/>
              <a:t> HB – </a:t>
            </a:r>
            <a:r>
              <a:rPr lang="cs-CZ" dirty="0" err="1"/>
              <a:t>slaughter</a:t>
            </a:r>
            <a:r>
              <a:rPr lang="cs-CZ" dirty="0"/>
              <a:t> animal</a:t>
            </a:r>
          </a:p>
          <a:p>
            <a:r>
              <a:rPr lang="cs-CZ" dirty="0" err="1"/>
              <a:t>Genetic</a:t>
            </a:r>
            <a:r>
              <a:rPr lang="cs-CZ" dirty="0"/>
              <a:t> </a:t>
            </a:r>
            <a:r>
              <a:rPr lang="cs-CZ" dirty="0" err="1"/>
              <a:t>improvement</a:t>
            </a:r>
            <a:r>
              <a:rPr lang="cs-CZ" dirty="0"/>
              <a:t> in </a:t>
            </a:r>
            <a:r>
              <a:rPr lang="cs-CZ" dirty="0" err="1"/>
              <a:t>population</a:t>
            </a:r>
            <a:r>
              <a:rPr lang="cs-CZ" dirty="0"/>
              <a:t> – </a:t>
            </a:r>
            <a:r>
              <a:rPr lang="cs-CZ" dirty="0" err="1"/>
              <a:t>only</a:t>
            </a:r>
            <a:r>
              <a:rPr lang="cs-CZ" dirty="0"/>
              <a:t> HB </a:t>
            </a:r>
            <a:r>
              <a:rPr lang="cs-CZ" dirty="0" err="1"/>
              <a:t>cow</a:t>
            </a:r>
            <a:r>
              <a:rPr lang="cs-CZ" dirty="0"/>
              <a:t> </a:t>
            </a:r>
            <a:r>
              <a:rPr lang="cs-CZ" dirty="0" err="1"/>
              <a:t>could</a:t>
            </a:r>
            <a:r>
              <a:rPr lang="cs-CZ" dirty="0"/>
              <a:t> by </a:t>
            </a:r>
            <a:r>
              <a:rPr lang="cs-CZ" dirty="0" err="1"/>
              <a:t>mother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AI </a:t>
            </a:r>
            <a:r>
              <a:rPr lang="cs-CZ" dirty="0" err="1"/>
              <a:t>bulls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39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D91126-2D5B-4227-913B-F11C0F4AD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Conclusion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00E8B5-E9E5-4FC8-8E84-EF2FEE6A3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Herdbook</a:t>
            </a:r>
            <a:r>
              <a:rPr lang="cs-CZ" dirty="0"/>
              <a:t> (</a:t>
            </a:r>
            <a:r>
              <a:rPr lang="cs-CZ" dirty="0" err="1"/>
              <a:t>breeders</a:t>
            </a:r>
            <a:r>
              <a:rPr lang="cs-CZ" dirty="0"/>
              <a:t> </a:t>
            </a:r>
            <a:r>
              <a:rPr lang="cs-CZ" dirty="0" err="1"/>
              <a:t>Association</a:t>
            </a:r>
            <a:r>
              <a:rPr lang="cs-CZ" dirty="0"/>
              <a:t>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err="1"/>
              <a:t>Milk</a:t>
            </a:r>
            <a:r>
              <a:rPr lang="cs-CZ" dirty="0"/>
              <a:t> </a:t>
            </a:r>
            <a:r>
              <a:rPr lang="cs-CZ" dirty="0" err="1"/>
              <a:t>recording</a:t>
            </a:r>
            <a:r>
              <a:rPr lang="cs-CZ" dirty="0"/>
              <a:t> (</a:t>
            </a:r>
            <a:r>
              <a:rPr lang="cs-CZ" dirty="0" err="1"/>
              <a:t>central</a:t>
            </a:r>
            <a:r>
              <a:rPr lang="cs-CZ" dirty="0"/>
              <a:t> </a:t>
            </a:r>
            <a:r>
              <a:rPr lang="cs-CZ" dirty="0" err="1"/>
              <a:t>service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r>
              <a:rPr lang="cs-CZ" dirty="0"/>
              <a:t>)</a:t>
            </a:r>
          </a:p>
          <a:p>
            <a:endParaRPr lang="cs-CZ" dirty="0"/>
          </a:p>
          <a:p>
            <a:pPr lvl="1"/>
            <a:r>
              <a:rPr lang="cs-CZ" dirty="0" err="1"/>
              <a:t>Way</a:t>
            </a:r>
            <a:r>
              <a:rPr lang="cs-CZ" dirty="0"/>
              <a:t> to </a:t>
            </a:r>
            <a:r>
              <a:rPr lang="cs-CZ" dirty="0" err="1"/>
              <a:t>genetic</a:t>
            </a:r>
            <a:r>
              <a:rPr lang="cs-CZ" dirty="0"/>
              <a:t> </a:t>
            </a:r>
            <a:r>
              <a:rPr lang="cs-CZ" dirty="0" err="1"/>
              <a:t>improvement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population</a:t>
            </a:r>
            <a:r>
              <a:rPr lang="cs-CZ" dirty="0"/>
              <a:t> and </a:t>
            </a:r>
            <a:r>
              <a:rPr lang="cs-CZ" dirty="0" err="1"/>
              <a:t>internetional</a:t>
            </a:r>
            <a:r>
              <a:rPr lang="cs-CZ" dirty="0"/>
              <a:t> market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breeding</a:t>
            </a:r>
            <a:r>
              <a:rPr lang="cs-CZ" dirty="0"/>
              <a:t> </a:t>
            </a:r>
            <a:r>
              <a:rPr lang="cs-CZ" dirty="0" err="1"/>
              <a:t>animals</a:t>
            </a:r>
            <a:r>
              <a:rPr lang="cs-CZ" dirty="0"/>
              <a:t> (AI </a:t>
            </a:r>
            <a:r>
              <a:rPr lang="cs-CZ" dirty="0" err="1"/>
              <a:t>doses</a:t>
            </a:r>
            <a:r>
              <a:rPr lang="cs-CZ" dirty="0"/>
              <a:t>)</a:t>
            </a:r>
          </a:p>
        </p:txBody>
      </p:sp>
      <p:sp>
        <p:nvSpPr>
          <p:cNvPr id="5" name="Šipka: obousměrná svislá 4">
            <a:extLst>
              <a:ext uri="{FF2B5EF4-FFF2-40B4-BE49-F238E27FC236}">
                <a16:creationId xmlns:a16="http://schemas.microsoft.com/office/drawing/2014/main" id="{C7B6DA9F-F44E-4AAD-9597-0259F7C7CBD8}"/>
              </a:ext>
            </a:extLst>
          </p:cNvPr>
          <p:cNvSpPr/>
          <p:nvPr/>
        </p:nvSpPr>
        <p:spPr bwMode="auto">
          <a:xfrm>
            <a:off x="5226341" y="2759978"/>
            <a:ext cx="486562" cy="578840"/>
          </a:xfrm>
          <a:prstGeom prst="upDownArrow">
            <a:avLst/>
          </a:prstGeom>
          <a:solidFill>
            <a:schemeClr val="tx1">
              <a:lumMod val="95000"/>
              <a:lumOff val="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sng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33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attention</a:t>
            </a:r>
            <a:r>
              <a:rPr lang="cs-CZ" dirty="0" smtClean="0"/>
              <a:t>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420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9649BA-F706-4B30-946F-1F0E58DCB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Breeding</a:t>
            </a:r>
            <a:r>
              <a:rPr lang="cs-CZ" dirty="0"/>
              <a:t> </a:t>
            </a:r>
            <a:r>
              <a:rPr lang="cs-CZ" dirty="0" err="1"/>
              <a:t>structure</a:t>
            </a:r>
            <a:r>
              <a:rPr lang="cs-CZ" dirty="0"/>
              <a:t> in CZ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655BFD-47DF-437A-B2C5-6604010E3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Czech </a:t>
            </a:r>
            <a:r>
              <a:rPr lang="cs-CZ" b="1" dirty="0" err="1"/>
              <a:t>Moravian</a:t>
            </a:r>
            <a:r>
              <a:rPr lang="cs-CZ" b="1" dirty="0"/>
              <a:t> </a:t>
            </a:r>
            <a:r>
              <a:rPr lang="cs-CZ" b="1" dirty="0" err="1"/>
              <a:t>Breeders</a:t>
            </a:r>
            <a:r>
              <a:rPr lang="cs-CZ" b="1" dirty="0"/>
              <a:t> </a:t>
            </a:r>
            <a:r>
              <a:rPr lang="cs-CZ" b="1" dirty="0" err="1" smtClean="0"/>
              <a:t>Assoc</a:t>
            </a:r>
            <a:r>
              <a:rPr lang="cs-CZ" dirty="0" smtClean="0"/>
              <a:t>.-CMBA: </a:t>
            </a:r>
            <a:r>
              <a:rPr lang="cs-CZ" dirty="0" err="1"/>
              <a:t>service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r>
              <a:rPr lang="cs-CZ" dirty="0"/>
              <a:t> – </a:t>
            </a:r>
            <a:r>
              <a:rPr lang="cs-CZ" dirty="0" err="1"/>
              <a:t>technical</a:t>
            </a:r>
            <a:r>
              <a:rPr lang="cs-CZ" dirty="0"/>
              <a:t> database </a:t>
            </a:r>
            <a:r>
              <a:rPr lang="cs-CZ" dirty="0" err="1"/>
              <a:t>managing</a:t>
            </a:r>
            <a:r>
              <a:rPr lang="cs-CZ" dirty="0"/>
              <a:t> and </a:t>
            </a:r>
            <a:r>
              <a:rPr lang="cs-CZ" dirty="0" err="1"/>
              <a:t>milk</a:t>
            </a:r>
            <a:r>
              <a:rPr lang="cs-CZ" dirty="0"/>
              <a:t> </a:t>
            </a:r>
            <a:r>
              <a:rPr lang="cs-CZ" dirty="0" err="1"/>
              <a:t>control</a:t>
            </a:r>
            <a:r>
              <a:rPr lang="cs-CZ" dirty="0"/>
              <a:t> testing</a:t>
            </a:r>
          </a:p>
          <a:p>
            <a:r>
              <a:rPr lang="cs-CZ" b="1" dirty="0" err="1"/>
              <a:t>Breedres</a:t>
            </a:r>
            <a:r>
              <a:rPr lang="cs-CZ" b="1" dirty="0"/>
              <a:t> </a:t>
            </a:r>
            <a:r>
              <a:rPr lang="cs-CZ" b="1" dirty="0" err="1"/>
              <a:t>Associations</a:t>
            </a:r>
            <a:r>
              <a:rPr lang="cs-CZ" dirty="0"/>
              <a:t> – </a:t>
            </a:r>
            <a:r>
              <a:rPr lang="cs-CZ" dirty="0" err="1"/>
              <a:t>owners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HB</a:t>
            </a:r>
          </a:p>
          <a:p>
            <a:r>
              <a:rPr lang="cs-CZ" b="1" dirty="0" err="1"/>
              <a:t>Farmers</a:t>
            </a:r>
            <a:r>
              <a:rPr lang="cs-CZ" dirty="0"/>
              <a:t> – </a:t>
            </a:r>
            <a:r>
              <a:rPr lang="cs-CZ" dirty="0" err="1"/>
              <a:t>owners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milk</a:t>
            </a:r>
            <a:r>
              <a:rPr lang="cs-CZ" dirty="0"/>
              <a:t> data and </a:t>
            </a:r>
            <a:r>
              <a:rPr lang="cs-CZ" dirty="0" err="1"/>
              <a:t>cows</a:t>
            </a:r>
            <a:endParaRPr lang="cs-CZ" dirty="0"/>
          </a:p>
          <a:p>
            <a:r>
              <a:rPr lang="cs-CZ" b="1" dirty="0"/>
              <a:t>AI </a:t>
            </a:r>
            <a:r>
              <a:rPr lang="cs-CZ" b="1" dirty="0" err="1"/>
              <a:t>stations</a:t>
            </a:r>
            <a:r>
              <a:rPr lang="cs-CZ" dirty="0"/>
              <a:t> – </a:t>
            </a:r>
            <a:r>
              <a:rPr lang="cs-CZ" dirty="0" err="1"/>
              <a:t>owners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bulls</a:t>
            </a:r>
            <a:r>
              <a:rPr lang="cs-CZ" dirty="0"/>
              <a:t> (privat </a:t>
            </a:r>
            <a:r>
              <a:rPr lang="cs-CZ" dirty="0" err="1"/>
              <a:t>companies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1253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E318A123-4F3C-44B8-B180-30E2EB2A3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914" y="404813"/>
            <a:ext cx="4256087" cy="609600"/>
          </a:xfrm>
          <a:prstGeom prst="ellips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cs-CZ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  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7C5C66C-1547-4CC2-A1EA-94EE48984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2539" y="549275"/>
            <a:ext cx="32400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cs-CZ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Czech Ministry of agriculture</a:t>
            </a:r>
            <a:r>
              <a:rPr kumimoji="0" lang="en-AU" altLang="cs-CZ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AU" altLang="cs-CZ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(34%)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E8176C97-1E22-494A-84BA-C64C57760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9262" y="1309658"/>
            <a:ext cx="165893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Czech Morav.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Breeders</a:t>
            </a:r>
            <a:r>
              <a:rPr kumimoji="0" lang="cs-CZ" alt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cs-CZ" altLang="cs-CZ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Assoc</a:t>
            </a:r>
            <a:r>
              <a:rPr kumimoji="0" lang="cs-CZ" alt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</a:t>
            </a:r>
            <a:endParaRPr kumimoji="0" lang="en-AU" altLang="cs-CZ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(HRADISTKO)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7AE04AD3-D6D9-43DE-842C-9D8C8D03C2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990600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cs-CZ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Holstein association </a:t>
            </a:r>
            <a:r>
              <a:rPr kumimoji="0" lang="en-AU" altLang="cs-CZ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(23%)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9354FACF-E918-4D70-9D91-F260F61C8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1371600"/>
            <a:ext cx="2438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cs-CZ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Fleckvieh association </a:t>
            </a:r>
            <a:r>
              <a:rPr kumimoji="0" lang="en-AU" altLang="cs-CZ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(23%)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8288E578-62B7-425A-8DE2-CEFBE36F4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1981200"/>
            <a:ext cx="2590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cs-CZ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Regional breeders union </a:t>
            </a:r>
            <a:r>
              <a:rPr kumimoji="0" lang="en-AU" altLang="cs-CZ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(5%)</a:t>
            </a:r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9F563C43-A32A-44BA-B956-4E7675BDF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2438400"/>
            <a:ext cx="2819400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cs-CZ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Pig breeders association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cs-CZ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Sheep a. Goat association </a:t>
            </a:r>
            <a:r>
              <a:rPr kumimoji="0" lang="en-AU" altLang="cs-CZ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(14%)</a:t>
            </a:r>
            <a:r>
              <a:rPr kumimoji="0" lang="en-AU" altLang="cs-CZ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352D210A-CC10-4EF0-A404-3D008B1D8C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2895600"/>
            <a:ext cx="2286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cs-CZ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Beef breeds association</a:t>
            </a:r>
          </a:p>
        </p:txBody>
      </p:sp>
      <p:sp>
        <p:nvSpPr>
          <p:cNvPr id="11" name="Line 10">
            <a:extLst>
              <a:ext uri="{FF2B5EF4-FFF2-40B4-BE49-F238E27FC236}">
                <a16:creationId xmlns:a16="http://schemas.microsoft.com/office/drawing/2014/main" id="{181C4C75-C7B4-428E-A757-BB13E34FC05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19600" y="114300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" name="Line 11">
            <a:extLst>
              <a:ext uri="{FF2B5EF4-FFF2-40B4-BE49-F238E27FC236}">
                <a16:creationId xmlns:a16="http://schemas.microsoft.com/office/drawing/2014/main" id="{0922FC17-2A76-4114-9D69-2667BC498E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5800" y="1524000"/>
            <a:ext cx="914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" name="Line 12">
            <a:extLst>
              <a:ext uri="{FF2B5EF4-FFF2-40B4-BE49-F238E27FC236}">
                <a16:creationId xmlns:a16="http://schemas.microsoft.com/office/drawing/2014/main" id="{0DE2202C-E274-48EA-9185-01C84F7D86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67214" y="1052513"/>
            <a:ext cx="2635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" name="Line 13">
            <a:extLst>
              <a:ext uri="{FF2B5EF4-FFF2-40B4-BE49-F238E27FC236}">
                <a16:creationId xmlns:a16="http://schemas.microsoft.com/office/drawing/2014/main" id="{426A361A-29FE-4BD4-B8C1-B407B1799A2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95800" y="17526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AutoShape 14">
            <a:extLst>
              <a:ext uri="{FF2B5EF4-FFF2-40B4-BE49-F238E27FC236}">
                <a16:creationId xmlns:a16="http://schemas.microsoft.com/office/drawing/2014/main" id="{C0767B88-455B-451D-9B37-D63BF74FF91E}"/>
              </a:ext>
            </a:extLst>
          </p:cNvPr>
          <p:cNvSpPr>
            <a:spLocks/>
          </p:cNvSpPr>
          <p:nvPr/>
        </p:nvSpPr>
        <p:spPr bwMode="auto">
          <a:xfrm>
            <a:off x="5257800" y="2590800"/>
            <a:ext cx="76200" cy="45720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" name="Line 15">
            <a:extLst>
              <a:ext uri="{FF2B5EF4-FFF2-40B4-BE49-F238E27FC236}">
                <a16:creationId xmlns:a16="http://schemas.microsoft.com/office/drawing/2014/main" id="{F614C41F-2F18-4D0D-A14B-2E503EF3A54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95800" y="19050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D576274B-77E7-4A7C-A1EE-3079869A2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1752600"/>
            <a:ext cx="27432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 union in each region, all kinds of animals, only „voluntary“ group i.e.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South Moravian breeders union</a:t>
            </a:r>
          </a:p>
        </p:txBody>
      </p:sp>
      <p:sp>
        <p:nvSpPr>
          <p:cNvPr id="18" name="AutoShape 17">
            <a:extLst>
              <a:ext uri="{FF2B5EF4-FFF2-40B4-BE49-F238E27FC236}">
                <a16:creationId xmlns:a16="http://schemas.microsoft.com/office/drawing/2014/main" id="{8D2714C4-A7C6-4FBE-BED6-B97F5C6EDC97}"/>
              </a:ext>
            </a:extLst>
          </p:cNvPr>
          <p:cNvSpPr>
            <a:spLocks/>
          </p:cNvSpPr>
          <p:nvPr/>
        </p:nvSpPr>
        <p:spPr bwMode="auto">
          <a:xfrm>
            <a:off x="7848600" y="1752600"/>
            <a:ext cx="76200" cy="762000"/>
          </a:xfrm>
          <a:prstGeom prst="leftBrace">
            <a:avLst>
              <a:gd name="adj1" fmla="val 83333"/>
              <a:gd name="adj2" fmla="val 50000"/>
            </a:avLst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BB9D23E6-30FF-4EC4-981E-C83E308538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906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Central database (HIT databank)</a:t>
            </a:r>
          </a:p>
        </p:txBody>
      </p:sp>
      <p:sp>
        <p:nvSpPr>
          <p:cNvPr id="20" name="Text Box 19">
            <a:extLst>
              <a:ext uri="{FF2B5EF4-FFF2-40B4-BE49-F238E27FC236}">
                <a16:creationId xmlns:a16="http://schemas.microsoft.com/office/drawing/2014/main" id="{D6EE3AD2-3C33-445A-AB16-D579321D7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2100" y="1511301"/>
            <a:ext cx="1371600" cy="173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Milk control labs,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BV estimation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IG lab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Methodical leading of the animal breeding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Etc…</a:t>
            </a:r>
          </a:p>
        </p:txBody>
      </p:sp>
      <p:sp>
        <p:nvSpPr>
          <p:cNvPr id="21" name="Line 20">
            <a:extLst>
              <a:ext uri="{FF2B5EF4-FFF2-40B4-BE49-F238E27FC236}">
                <a16:creationId xmlns:a16="http://schemas.microsoft.com/office/drawing/2014/main" id="{249BB793-31BA-4803-AEAC-D9EBA980B785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3352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2" name="Line 21">
            <a:extLst>
              <a:ext uri="{FF2B5EF4-FFF2-40B4-BE49-F238E27FC236}">
                <a16:creationId xmlns:a16="http://schemas.microsoft.com/office/drawing/2014/main" id="{699C2138-1041-41B7-ACE3-BBF045FA03C0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6400800"/>
            <a:ext cx="91440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3" name="Text Box 22">
            <a:extLst>
              <a:ext uri="{FF2B5EF4-FFF2-40B4-BE49-F238E27FC236}">
                <a16:creationId xmlns:a16="http://schemas.microsoft.com/office/drawing/2014/main" id="{2BD52072-E0BC-4801-A695-2D1445B410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4112" y="5929088"/>
            <a:ext cx="548842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2800" b="1" dirty="0" smtClean="0">
                <a:solidFill>
                  <a:srgbClr val="000000"/>
                </a:solidFill>
              </a:rPr>
              <a:t>FARMERS</a:t>
            </a:r>
            <a:r>
              <a:rPr kumimoji="0" lang="en-AU" altLang="cs-CZ" sz="2800" b="1" i="0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 </a:t>
            </a:r>
            <a:r>
              <a:rPr kumimoji="0" lang="en-AU" altLang="cs-CZ" sz="1200" b="1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(</a:t>
            </a:r>
            <a:r>
              <a:rPr kumimoji="0" lang="cs-CZ" altLang="cs-CZ" sz="1200" b="1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530 000 </a:t>
            </a:r>
            <a:r>
              <a:rPr kumimoji="0" lang="cs-CZ" altLang="cs-CZ" sz="1200" b="1" i="0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cows</a:t>
            </a:r>
            <a:r>
              <a:rPr kumimoji="0" lang="cs-CZ" altLang="cs-CZ" sz="1200" b="1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in </a:t>
            </a:r>
            <a:r>
              <a:rPr kumimoji="0" lang="cs-CZ" altLang="cs-CZ" sz="1200" b="1" i="0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total</a:t>
            </a:r>
            <a:r>
              <a:rPr kumimoji="0" lang="cs-CZ" altLang="cs-CZ" sz="1200" b="1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/ </a:t>
            </a:r>
            <a:r>
              <a:rPr kumimoji="0" lang="en-AU" altLang="cs-CZ" sz="1200" b="1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17</a:t>
            </a:r>
            <a:r>
              <a:rPr kumimoji="0" lang="cs-CZ" altLang="cs-CZ" sz="1200" b="1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5</a:t>
            </a:r>
            <a:r>
              <a:rPr kumimoji="0" lang="en-AU" altLang="cs-CZ" sz="1200" b="1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000 </a:t>
            </a:r>
            <a:r>
              <a:rPr kumimoji="0" lang="cs-CZ" altLang="cs-CZ" sz="1200" b="1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FV </a:t>
            </a:r>
            <a:r>
              <a:rPr kumimoji="0" lang="en-AU" altLang="cs-CZ" sz="1200" b="1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HB</a:t>
            </a:r>
            <a:r>
              <a:rPr kumimoji="0" lang="cs-CZ" altLang="cs-CZ" sz="1200" b="1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kumimoji="0" lang="en-AU" altLang="cs-CZ" sz="1200" b="1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cows</a:t>
            </a:r>
            <a:r>
              <a:rPr kumimoji="0" lang="cs-CZ" altLang="cs-CZ" sz="1200" b="1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)</a:t>
            </a:r>
            <a:endParaRPr kumimoji="0" lang="en-AU" altLang="cs-CZ" sz="1200" b="1" i="0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4" name="Text Box 23">
            <a:extLst>
              <a:ext uri="{FF2B5EF4-FFF2-40B4-BE49-F238E27FC236}">
                <a16:creationId xmlns:a16="http://schemas.microsoft.com/office/drawing/2014/main" id="{604AF9E1-5E42-4A16-82FE-449F7B83E0EC}"/>
              </a:ext>
            </a:extLst>
          </p:cNvPr>
          <p:cNvSpPr txBox="1">
            <a:spLocks noChangeArrowheads="1"/>
          </p:cNvSpPr>
          <p:nvPr/>
        </p:nvSpPr>
        <p:spPr bwMode="auto">
          <a:xfrm rot="10800000">
            <a:off x="1672809" y="3427413"/>
            <a:ext cx="677108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cs-CZ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AI organizations + milk performance </a:t>
            </a:r>
          </a:p>
        </p:txBody>
      </p:sp>
      <p:sp>
        <p:nvSpPr>
          <p:cNvPr id="25" name="Text Box 24">
            <a:extLst>
              <a:ext uri="{FF2B5EF4-FFF2-40B4-BE49-F238E27FC236}">
                <a16:creationId xmlns:a16="http://schemas.microsoft.com/office/drawing/2014/main" id="{0C675CED-CF19-4990-A8C1-1379846A8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3" y="4149725"/>
            <a:ext cx="1219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Plemo</a:t>
            </a:r>
          </a:p>
        </p:txBody>
      </p:sp>
      <p:sp>
        <p:nvSpPr>
          <p:cNvPr id="26" name="Text Box 25">
            <a:extLst>
              <a:ext uri="{FF2B5EF4-FFF2-40B4-BE49-F238E27FC236}">
                <a16:creationId xmlns:a16="http://schemas.microsoft.com/office/drawing/2014/main" id="{9890922B-6311-42E8-8132-B58BD7969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886200"/>
            <a:ext cx="1828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RV CZ</a:t>
            </a:r>
            <a:endParaRPr kumimoji="0" lang="en-AU" altLang="cs-CZ" sz="1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7" name="Text Box 26">
            <a:extLst>
              <a:ext uri="{FF2B5EF4-FFF2-40B4-BE49-F238E27FC236}">
                <a16:creationId xmlns:a16="http://schemas.microsoft.com/office/drawing/2014/main" id="{52836C3A-B74B-4BA2-AA7F-CA4C8C6EF6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886200"/>
            <a:ext cx="152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Natural</a:t>
            </a:r>
            <a:endParaRPr kumimoji="0" lang="en-AU" altLang="cs-CZ" sz="1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8" name="Text Box 27">
            <a:extLst>
              <a:ext uri="{FF2B5EF4-FFF2-40B4-BE49-F238E27FC236}">
                <a16:creationId xmlns:a16="http://schemas.microsoft.com/office/drawing/2014/main" id="{E5620AC4-E376-47E5-BE0A-8A7924B3B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267200"/>
            <a:ext cx="1905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ISB Genetic</a:t>
            </a:r>
            <a:endParaRPr kumimoji="0" lang="en-AU" altLang="cs-CZ" sz="1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9" name="Text Box 28">
            <a:extLst>
              <a:ext uri="{FF2B5EF4-FFF2-40B4-BE49-F238E27FC236}">
                <a16:creationId xmlns:a16="http://schemas.microsoft.com/office/drawing/2014/main" id="{93726AC1-6D54-4F12-B640-F5D0F2E92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4724400"/>
            <a:ext cx="152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Plemko</a:t>
            </a:r>
            <a:r>
              <a:rPr kumimoji="0" lang="cs-CZ" alt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AU" alt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AU" altLang="cs-CZ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(Montbeliarde)</a:t>
            </a:r>
          </a:p>
        </p:txBody>
      </p:sp>
      <p:sp>
        <p:nvSpPr>
          <p:cNvPr id="30" name="Text Box 29">
            <a:extLst>
              <a:ext uri="{FF2B5EF4-FFF2-40B4-BE49-F238E27FC236}">
                <a16:creationId xmlns:a16="http://schemas.microsoft.com/office/drawing/2014/main" id="{1F42DD59-B06A-4FE6-ADC0-EEC1905574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5105400"/>
            <a:ext cx="2286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Impuls </a:t>
            </a:r>
          </a:p>
        </p:txBody>
      </p:sp>
      <p:sp>
        <p:nvSpPr>
          <p:cNvPr id="31" name="Text Box 30">
            <a:extLst>
              <a:ext uri="{FF2B5EF4-FFF2-40B4-BE49-F238E27FC236}">
                <a16:creationId xmlns:a16="http://schemas.microsoft.com/office/drawing/2014/main" id="{4FF18C34-2B1D-45DA-A3C4-CF461D6A4F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4113" y="4652964"/>
            <a:ext cx="2286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AGRO Merin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Chovservis</a:t>
            </a:r>
            <a:endParaRPr kumimoji="0" lang="en-AU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2" name="AutoShape 31">
            <a:extLst>
              <a:ext uri="{FF2B5EF4-FFF2-40B4-BE49-F238E27FC236}">
                <a16:creationId xmlns:a16="http://schemas.microsoft.com/office/drawing/2014/main" id="{62DBFFB0-34AD-4B2C-892B-713ACFC3ACA9}"/>
              </a:ext>
            </a:extLst>
          </p:cNvPr>
          <p:cNvSpPr>
            <a:spLocks/>
          </p:cNvSpPr>
          <p:nvPr/>
        </p:nvSpPr>
        <p:spPr bwMode="auto">
          <a:xfrm rot="5343183">
            <a:off x="3467100" y="4152900"/>
            <a:ext cx="76200" cy="762000"/>
          </a:xfrm>
          <a:prstGeom prst="leftBrace">
            <a:avLst>
              <a:gd name="adj1" fmla="val 83333"/>
              <a:gd name="adj2" fmla="val 50000"/>
            </a:avLst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3" name="AutoShape 32">
            <a:extLst>
              <a:ext uri="{FF2B5EF4-FFF2-40B4-BE49-F238E27FC236}">
                <a16:creationId xmlns:a16="http://schemas.microsoft.com/office/drawing/2014/main" id="{00FB3E1A-616B-4DA3-A8A9-C84C520274BB}"/>
              </a:ext>
            </a:extLst>
          </p:cNvPr>
          <p:cNvSpPr>
            <a:spLocks/>
          </p:cNvSpPr>
          <p:nvPr/>
        </p:nvSpPr>
        <p:spPr bwMode="auto">
          <a:xfrm>
            <a:off x="2895600" y="1143000"/>
            <a:ext cx="76200" cy="1981200"/>
          </a:xfrm>
          <a:prstGeom prst="rightBrace">
            <a:avLst>
              <a:gd name="adj1" fmla="val 21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" name="Text Box 33">
            <a:extLst>
              <a:ext uri="{FF2B5EF4-FFF2-40B4-BE49-F238E27FC236}">
                <a16:creationId xmlns:a16="http://schemas.microsoft.com/office/drawing/2014/main" id="{4500F838-63EA-4D11-A55E-328E910E3A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4267200"/>
            <a:ext cx="1752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Reprogen </a:t>
            </a:r>
            <a:endParaRPr kumimoji="0" lang="en-AU" altLang="cs-CZ" sz="1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5" name="AutoShape 36">
            <a:extLst>
              <a:ext uri="{FF2B5EF4-FFF2-40B4-BE49-F238E27FC236}">
                <a16:creationId xmlns:a16="http://schemas.microsoft.com/office/drawing/2014/main" id="{98FC071F-6815-4BFE-8826-9EE793433760}"/>
              </a:ext>
            </a:extLst>
          </p:cNvPr>
          <p:cNvSpPr>
            <a:spLocks/>
          </p:cNvSpPr>
          <p:nvPr/>
        </p:nvSpPr>
        <p:spPr bwMode="auto">
          <a:xfrm rot="5009377">
            <a:off x="4572000" y="1143000"/>
            <a:ext cx="685800" cy="5105400"/>
          </a:xfrm>
          <a:prstGeom prst="leftBrace">
            <a:avLst>
              <a:gd name="adj1" fmla="val 6203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6" name="Line 37">
            <a:extLst>
              <a:ext uri="{FF2B5EF4-FFF2-40B4-BE49-F238E27FC236}">
                <a16:creationId xmlns:a16="http://schemas.microsoft.com/office/drawing/2014/main" id="{6108516A-7509-4EE6-8992-4CC2B5D0D5F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67200" y="2971800"/>
            <a:ext cx="609600" cy="457200"/>
          </a:xfrm>
          <a:prstGeom prst="line">
            <a:avLst/>
          </a:prstGeom>
          <a:noFill/>
          <a:ln w="31750">
            <a:solidFill>
              <a:schemeClr val="bg2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7" name="Text Box 39">
            <a:extLst>
              <a:ext uri="{FF2B5EF4-FFF2-40B4-BE49-F238E27FC236}">
                <a16:creationId xmlns:a16="http://schemas.microsoft.com/office/drawing/2014/main" id="{79AF1449-8C41-4846-BF32-6F4ACF338704}"/>
              </a:ext>
            </a:extLst>
          </p:cNvPr>
          <p:cNvSpPr txBox="1">
            <a:spLocks noChangeArrowheads="1"/>
          </p:cNvSpPr>
          <p:nvPr/>
        </p:nvSpPr>
        <p:spPr bwMode="auto">
          <a:xfrm rot="2260260">
            <a:off x="4114800" y="3200400"/>
            <a:ext cx="533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cs-CZ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data</a:t>
            </a:r>
          </a:p>
        </p:txBody>
      </p:sp>
      <p:sp>
        <p:nvSpPr>
          <p:cNvPr id="38" name="Text Box 41">
            <a:extLst>
              <a:ext uri="{FF2B5EF4-FFF2-40B4-BE49-F238E27FC236}">
                <a16:creationId xmlns:a16="http://schemas.microsoft.com/office/drawing/2014/main" id="{E3A5AC78-1727-411A-98AC-D2851AA69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648200"/>
            <a:ext cx="1981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cs-CZ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Jihocesky Chovatel </a:t>
            </a:r>
            <a:endParaRPr kumimoji="0" lang="en-AU" altLang="cs-CZ" sz="1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9" name="Oval 43">
            <a:extLst>
              <a:ext uri="{FF2B5EF4-FFF2-40B4-BE49-F238E27FC236}">
                <a16:creationId xmlns:a16="http://schemas.microsoft.com/office/drawing/2014/main" id="{52ADC286-6293-47A5-9415-1232230FEE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3657600"/>
            <a:ext cx="2438400" cy="17526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0" name="Text Box 44">
            <a:extLst>
              <a:ext uri="{FF2B5EF4-FFF2-40B4-BE49-F238E27FC236}">
                <a16:creationId xmlns:a16="http://schemas.microsoft.com/office/drawing/2014/main" id="{B9C4BF27-6852-46AA-9936-90DA8F5C7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3959" y="2647585"/>
            <a:ext cx="1981200" cy="469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PLEMDAT</a:t>
            </a:r>
            <a:r>
              <a:rPr kumimoji="0" lang="cs-CZ" alt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database</a:t>
            </a:r>
            <a:endParaRPr kumimoji="0" lang="cs-CZ" altLang="cs-CZ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(100 % - </a:t>
            </a:r>
            <a:r>
              <a:rPr kumimoji="0" lang="cs-CZ" altLang="cs-CZ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Hradistko</a:t>
            </a:r>
            <a:r>
              <a:rPr kumimoji="0" lang="cs-CZ" altLang="cs-CZ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  <a:endParaRPr kumimoji="0" lang="en-AU" altLang="cs-CZ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662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Dairy</a:t>
            </a:r>
            <a:r>
              <a:rPr lang="cs-CZ" dirty="0"/>
              <a:t> </a:t>
            </a:r>
            <a:r>
              <a:rPr lang="cs-CZ" dirty="0" err="1"/>
              <a:t>cattle</a:t>
            </a:r>
            <a:r>
              <a:rPr lang="cs-CZ" dirty="0"/>
              <a:t> and </a:t>
            </a:r>
            <a:r>
              <a:rPr lang="cs-CZ" dirty="0" err="1"/>
              <a:t>milk</a:t>
            </a:r>
            <a:r>
              <a:rPr lang="cs-CZ" dirty="0"/>
              <a:t> </a:t>
            </a:r>
            <a:r>
              <a:rPr lang="cs-CZ" dirty="0" err="1"/>
              <a:t>recording</a:t>
            </a:r>
            <a:r>
              <a:rPr lang="cs-CZ" dirty="0"/>
              <a:t> in CZ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83267" y="2133601"/>
            <a:ext cx="10008965" cy="3992563"/>
          </a:xfrm>
        </p:spPr>
        <p:txBody>
          <a:bodyPr/>
          <a:lstStyle/>
          <a:p>
            <a:r>
              <a:rPr lang="cs-CZ" dirty="0"/>
              <a:t>CZ </a:t>
            </a:r>
            <a:r>
              <a:rPr lang="cs-CZ" dirty="0" err="1"/>
              <a:t>member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smtClean="0"/>
              <a:t>ICAR</a:t>
            </a:r>
            <a:endParaRPr lang="cs-CZ" dirty="0"/>
          </a:p>
          <a:p>
            <a:r>
              <a:rPr lang="cs-CZ" dirty="0" smtClean="0"/>
              <a:t>96+ </a:t>
            </a:r>
            <a:r>
              <a:rPr lang="cs-CZ" dirty="0"/>
              <a:t>%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dairy</a:t>
            </a:r>
            <a:r>
              <a:rPr lang="cs-CZ" dirty="0"/>
              <a:t> </a:t>
            </a:r>
            <a:r>
              <a:rPr lang="cs-CZ" dirty="0" err="1"/>
              <a:t>cow</a:t>
            </a:r>
            <a:r>
              <a:rPr lang="cs-CZ" dirty="0"/>
              <a:t> in </a:t>
            </a:r>
            <a:r>
              <a:rPr lang="cs-CZ" dirty="0" err="1"/>
              <a:t>milk</a:t>
            </a:r>
            <a:r>
              <a:rPr lang="cs-CZ" dirty="0"/>
              <a:t> </a:t>
            </a:r>
            <a:r>
              <a:rPr lang="cs-CZ" dirty="0" err="1"/>
              <a:t>control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(</a:t>
            </a:r>
            <a:r>
              <a:rPr lang="cs-CZ" dirty="0" err="1"/>
              <a:t>monthly</a:t>
            </a:r>
            <a:r>
              <a:rPr lang="cs-CZ" dirty="0"/>
              <a:t> </a:t>
            </a:r>
            <a:r>
              <a:rPr lang="cs-CZ" dirty="0" err="1"/>
              <a:t>recording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milk</a:t>
            </a:r>
            <a:r>
              <a:rPr lang="cs-CZ" dirty="0"/>
              <a:t> </a:t>
            </a:r>
            <a:r>
              <a:rPr lang="cs-CZ" dirty="0" err="1"/>
              <a:t>yield</a:t>
            </a:r>
            <a:r>
              <a:rPr lang="cs-CZ" dirty="0"/>
              <a:t>)</a:t>
            </a:r>
          </a:p>
          <a:p>
            <a:r>
              <a:rPr lang="cs-CZ" dirty="0"/>
              <a:t>Base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genetic</a:t>
            </a:r>
            <a:r>
              <a:rPr lang="cs-CZ" dirty="0"/>
              <a:t> </a:t>
            </a:r>
            <a:r>
              <a:rPr lang="cs-CZ" dirty="0" err="1"/>
              <a:t>evaluation</a:t>
            </a:r>
            <a:r>
              <a:rPr lang="cs-CZ" dirty="0"/>
              <a:t> – </a:t>
            </a:r>
            <a:r>
              <a:rPr lang="cs-CZ" dirty="0" err="1" smtClean="0"/>
              <a:t>estimation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BV</a:t>
            </a:r>
          </a:p>
          <a:p>
            <a:r>
              <a:rPr lang="cs-CZ" dirty="0"/>
              <a:t>Data </a:t>
            </a:r>
            <a:r>
              <a:rPr lang="cs-CZ" dirty="0" err="1"/>
              <a:t>managing</a:t>
            </a:r>
            <a:r>
              <a:rPr lang="cs-CZ" dirty="0"/>
              <a:t>, </a:t>
            </a:r>
            <a:r>
              <a:rPr lang="cs-CZ" dirty="0" err="1"/>
              <a:t>processing</a:t>
            </a:r>
            <a:r>
              <a:rPr lang="cs-CZ" dirty="0"/>
              <a:t> and </a:t>
            </a:r>
            <a:r>
              <a:rPr lang="cs-CZ" dirty="0" err="1"/>
              <a:t>genetic</a:t>
            </a:r>
            <a:r>
              <a:rPr lang="cs-CZ" dirty="0"/>
              <a:t> </a:t>
            </a:r>
            <a:r>
              <a:rPr lang="cs-CZ" dirty="0" err="1"/>
              <a:t>evaluation</a:t>
            </a:r>
            <a:r>
              <a:rPr lang="cs-CZ" dirty="0"/>
              <a:t> by </a:t>
            </a:r>
            <a:r>
              <a:rPr lang="cs-CZ" b="1" dirty="0" err="1" smtClean="0"/>
              <a:t>one</a:t>
            </a:r>
            <a:r>
              <a:rPr lang="cs-CZ" dirty="0" smtClean="0"/>
              <a:t> </a:t>
            </a:r>
            <a:r>
              <a:rPr lang="cs-CZ" dirty="0" err="1"/>
              <a:t>organization</a:t>
            </a:r>
            <a:r>
              <a:rPr lang="cs-CZ" dirty="0"/>
              <a:t> – </a:t>
            </a:r>
            <a:r>
              <a:rPr lang="cs-CZ" dirty="0" smtClean="0"/>
              <a:t>CMBA</a:t>
            </a:r>
            <a:endParaRPr lang="cs-CZ" dirty="0"/>
          </a:p>
          <a:p>
            <a:r>
              <a:rPr lang="cs-CZ" dirty="0" err="1" smtClean="0"/>
              <a:t>Connected</a:t>
            </a:r>
            <a:r>
              <a:rPr lang="cs-CZ" dirty="0" smtClean="0"/>
              <a:t> </a:t>
            </a:r>
            <a:r>
              <a:rPr lang="cs-CZ" dirty="0"/>
              <a:t>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international</a:t>
            </a:r>
            <a:r>
              <a:rPr lang="cs-CZ" dirty="0"/>
              <a:t> </a:t>
            </a:r>
            <a:r>
              <a:rPr lang="cs-CZ" dirty="0" err="1"/>
              <a:t>eval</a:t>
            </a:r>
            <a:r>
              <a:rPr lang="cs-CZ" dirty="0"/>
              <a:t>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– </a:t>
            </a:r>
            <a:r>
              <a:rPr lang="cs-CZ" dirty="0" err="1"/>
              <a:t>Interbull</a:t>
            </a:r>
            <a:r>
              <a:rPr lang="cs-CZ" dirty="0"/>
              <a:t> (</a:t>
            </a:r>
            <a:r>
              <a:rPr lang="cs-CZ" dirty="0" err="1" smtClean="0"/>
              <a:t>Holstein</a:t>
            </a:r>
            <a:r>
              <a:rPr lang="cs-CZ" dirty="0" smtClean="0"/>
              <a:t>), </a:t>
            </a:r>
            <a:r>
              <a:rPr lang="cs-CZ" dirty="0"/>
              <a:t>CZ/DE/AT (</a:t>
            </a:r>
            <a:r>
              <a:rPr lang="cs-CZ" dirty="0" err="1"/>
              <a:t>Fleckvieh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84243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4BE76E-A886-409D-8EE0-8D74E857C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Milk</a:t>
            </a:r>
            <a:r>
              <a:rPr lang="cs-CZ" dirty="0"/>
              <a:t> </a:t>
            </a:r>
            <a:r>
              <a:rPr lang="cs-CZ" dirty="0" err="1"/>
              <a:t>recording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394574-2009-4E35-B024-E759BDF4D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 </a:t>
            </a:r>
            <a:r>
              <a:rPr lang="cs-CZ" dirty="0" err="1"/>
              <a:t>laboratory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milk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(3.5 milion </a:t>
            </a:r>
            <a:r>
              <a:rPr lang="cs-CZ" dirty="0" err="1"/>
              <a:t>samples</a:t>
            </a:r>
            <a:r>
              <a:rPr lang="cs-CZ" dirty="0"/>
              <a:t>/</a:t>
            </a:r>
            <a:r>
              <a:rPr lang="cs-CZ" dirty="0" err="1"/>
              <a:t>yr</a:t>
            </a:r>
            <a:r>
              <a:rPr lang="cs-CZ" dirty="0"/>
              <a:t>)</a:t>
            </a:r>
          </a:p>
          <a:p>
            <a:r>
              <a:rPr lang="cs-CZ" dirty="0"/>
              <a:t>1 700 </a:t>
            </a:r>
            <a:r>
              <a:rPr lang="cs-CZ" dirty="0" err="1"/>
              <a:t>dairy</a:t>
            </a:r>
            <a:r>
              <a:rPr lang="cs-CZ" dirty="0"/>
              <a:t> </a:t>
            </a:r>
            <a:r>
              <a:rPr lang="cs-CZ" dirty="0" err="1"/>
              <a:t>farms</a:t>
            </a:r>
            <a:r>
              <a:rPr lang="cs-CZ" dirty="0"/>
              <a:t> </a:t>
            </a:r>
            <a:r>
              <a:rPr lang="cs-CZ" dirty="0" smtClean="0"/>
              <a:t>(+- 350 </a:t>
            </a:r>
            <a:r>
              <a:rPr lang="cs-CZ" dirty="0"/>
              <a:t>000 </a:t>
            </a:r>
            <a:r>
              <a:rPr lang="cs-CZ" dirty="0" err="1"/>
              <a:t>cows</a:t>
            </a:r>
            <a:r>
              <a:rPr lang="cs-CZ" dirty="0"/>
              <a:t>)</a:t>
            </a:r>
          </a:p>
          <a:p>
            <a:r>
              <a:rPr lang="cs-CZ" dirty="0" err="1"/>
              <a:t>Milk</a:t>
            </a:r>
            <a:r>
              <a:rPr lang="cs-CZ" dirty="0"/>
              <a:t> </a:t>
            </a:r>
            <a:r>
              <a:rPr lang="cs-CZ" dirty="0" err="1"/>
              <a:t>recording</a:t>
            </a:r>
            <a:r>
              <a:rPr lang="cs-CZ" dirty="0"/>
              <a:t> </a:t>
            </a:r>
            <a:r>
              <a:rPr lang="cs-CZ" dirty="0" err="1"/>
              <a:t>scheme</a:t>
            </a:r>
            <a:r>
              <a:rPr lang="cs-CZ" dirty="0"/>
              <a:t>:</a:t>
            </a:r>
          </a:p>
          <a:p>
            <a:pPr lvl="1"/>
            <a:r>
              <a:rPr lang="cs-CZ" dirty="0" err="1"/>
              <a:t>Once</a:t>
            </a:r>
            <a:r>
              <a:rPr lang="cs-CZ" dirty="0"/>
              <a:t> a </a:t>
            </a:r>
            <a:r>
              <a:rPr lang="cs-CZ" dirty="0" err="1"/>
              <a:t>month</a:t>
            </a:r>
            <a:r>
              <a:rPr lang="cs-CZ" dirty="0"/>
              <a:t>, </a:t>
            </a:r>
            <a:r>
              <a:rPr lang="cs-CZ" dirty="0" err="1"/>
              <a:t>method</a:t>
            </a:r>
            <a:r>
              <a:rPr lang="cs-CZ" dirty="0"/>
              <a:t> </a:t>
            </a:r>
            <a:r>
              <a:rPr lang="cs-CZ" dirty="0" smtClean="0"/>
              <a:t>A…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All data </a:t>
            </a:r>
            <a:r>
              <a:rPr lang="cs-CZ" dirty="0" err="1"/>
              <a:t>collected</a:t>
            </a:r>
            <a:r>
              <a:rPr lang="cs-CZ" dirty="0"/>
              <a:t> in Czech </a:t>
            </a:r>
            <a:r>
              <a:rPr lang="cs-CZ" dirty="0" err="1"/>
              <a:t>Moravian</a:t>
            </a:r>
            <a:r>
              <a:rPr lang="cs-CZ" dirty="0"/>
              <a:t> </a:t>
            </a:r>
            <a:r>
              <a:rPr lang="cs-CZ" dirty="0" err="1"/>
              <a:t>Breeders</a:t>
            </a:r>
            <a:r>
              <a:rPr lang="cs-CZ" dirty="0"/>
              <a:t> </a:t>
            </a:r>
            <a:r>
              <a:rPr lang="cs-CZ" dirty="0" err="1" smtClean="0"/>
              <a:t>Association</a:t>
            </a:r>
            <a:r>
              <a:rPr lang="cs-CZ" dirty="0" smtClean="0"/>
              <a:t> (CMBA)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586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AD8C4E-DCEF-4618-8D49-5D5E1C177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Milk</a:t>
            </a:r>
            <a:r>
              <a:rPr lang="cs-CZ" dirty="0"/>
              <a:t> </a:t>
            </a:r>
            <a:r>
              <a:rPr lang="cs-CZ" dirty="0" err="1"/>
              <a:t>recording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B0573F-20A5-40E7-AC92-9AC56EA32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3267" y="2133601"/>
            <a:ext cx="10215443" cy="3992563"/>
          </a:xfrm>
        </p:spPr>
        <p:txBody>
          <a:bodyPr/>
          <a:lstStyle/>
          <a:p>
            <a:r>
              <a:rPr lang="cs-CZ" dirty="0"/>
              <a:t>Kg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milk</a:t>
            </a:r>
            <a:r>
              <a:rPr lang="cs-CZ" dirty="0"/>
              <a:t> </a:t>
            </a:r>
            <a:r>
              <a:rPr lang="cs-CZ" dirty="0" err="1" smtClean="0"/>
              <a:t>yield</a:t>
            </a:r>
            <a:r>
              <a:rPr lang="cs-CZ" dirty="0" smtClean="0"/>
              <a:t> – </a:t>
            </a:r>
            <a:r>
              <a:rPr lang="cs-CZ" dirty="0"/>
              <a:t>on </a:t>
            </a:r>
            <a:r>
              <a:rPr lang="cs-CZ" dirty="0" err="1"/>
              <a:t>farm</a:t>
            </a:r>
            <a:r>
              <a:rPr lang="cs-CZ" dirty="0"/>
              <a:t> </a:t>
            </a:r>
            <a:r>
              <a:rPr lang="cs-CZ" dirty="0" err="1"/>
              <a:t>measurement</a:t>
            </a:r>
            <a:r>
              <a:rPr lang="cs-CZ" dirty="0"/>
              <a:t> by </a:t>
            </a:r>
            <a:r>
              <a:rPr lang="cs-CZ" dirty="0" err="1" smtClean="0"/>
              <a:t>inspector</a:t>
            </a:r>
            <a:endParaRPr lang="cs-CZ" dirty="0" smtClean="0"/>
          </a:p>
          <a:p>
            <a:r>
              <a:rPr lang="cs-CZ" dirty="0" err="1" smtClean="0"/>
              <a:t>Milk</a:t>
            </a:r>
            <a:r>
              <a:rPr lang="cs-CZ" dirty="0" smtClean="0"/>
              <a:t> sample </a:t>
            </a:r>
            <a:endParaRPr lang="cs-CZ" dirty="0"/>
          </a:p>
          <a:p>
            <a:pPr lvl="1"/>
            <a:r>
              <a:rPr lang="cs-CZ" sz="3600" dirty="0" err="1"/>
              <a:t>Milk</a:t>
            </a:r>
            <a:r>
              <a:rPr lang="cs-CZ" sz="3600" dirty="0"/>
              <a:t> </a:t>
            </a:r>
            <a:r>
              <a:rPr lang="cs-CZ" sz="3600" dirty="0" err="1"/>
              <a:t>components</a:t>
            </a:r>
            <a:r>
              <a:rPr lang="cs-CZ" sz="3600" dirty="0"/>
              <a:t> – </a:t>
            </a:r>
            <a:r>
              <a:rPr lang="cs-CZ" sz="3600" dirty="0" err="1"/>
              <a:t>central</a:t>
            </a:r>
            <a:r>
              <a:rPr lang="cs-CZ" sz="3600" dirty="0"/>
              <a:t> </a:t>
            </a:r>
            <a:r>
              <a:rPr lang="cs-CZ" sz="3600" dirty="0" err="1" smtClean="0"/>
              <a:t>laboratory</a:t>
            </a:r>
            <a:endParaRPr lang="cs-CZ" sz="3600" dirty="0"/>
          </a:p>
          <a:p>
            <a:pPr lvl="1"/>
            <a:r>
              <a:rPr lang="cs-CZ" sz="3600" dirty="0" smtClean="0"/>
              <a:t>Protein</a:t>
            </a:r>
            <a:r>
              <a:rPr lang="cs-CZ" sz="3600" dirty="0"/>
              <a:t>, fat, </a:t>
            </a:r>
            <a:r>
              <a:rPr lang="cs-CZ" sz="3600" dirty="0" err="1"/>
              <a:t>lactose</a:t>
            </a:r>
            <a:r>
              <a:rPr lang="cs-CZ" sz="3600" dirty="0"/>
              <a:t>, SCC, urea…</a:t>
            </a:r>
            <a:r>
              <a:rPr lang="cs-CZ" sz="3600" dirty="0" err="1"/>
              <a:t>etc</a:t>
            </a:r>
            <a:r>
              <a:rPr lang="cs-CZ" sz="3600" dirty="0" smtClean="0"/>
              <a:t>.</a:t>
            </a:r>
          </a:p>
          <a:p>
            <a:pPr lvl="1"/>
            <a:r>
              <a:rPr lang="cs-CZ" sz="3600" dirty="0" smtClean="0"/>
              <a:t>Extra sample </a:t>
            </a:r>
            <a:r>
              <a:rPr lang="cs-CZ" sz="3600" dirty="0" err="1" smtClean="0"/>
              <a:t>for</a:t>
            </a:r>
            <a:r>
              <a:rPr lang="cs-CZ" sz="3600" dirty="0" smtClean="0"/>
              <a:t> </a:t>
            </a:r>
            <a:r>
              <a:rPr lang="cs-CZ" sz="3600" dirty="0" err="1" smtClean="0"/>
              <a:t>Total</a:t>
            </a:r>
            <a:r>
              <a:rPr lang="cs-CZ" sz="3600" dirty="0"/>
              <a:t> </a:t>
            </a:r>
            <a:r>
              <a:rPr lang="cs-CZ" sz="3600" dirty="0" err="1" smtClean="0"/>
              <a:t>Count</a:t>
            </a:r>
            <a:r>
              <a:rPr lang="cs-CZ" sz="3600" dirty="0" smtClean="0"/>
              <a:t> </a:t>
            </a:r>
            <a:r>
              <a:rPr lang="cs-CZ" sz="3600" dirty="0" err="1" smtClean="0"/>
              <a:t>Microorganisms</a:t>
            </a:r>
            <a:endParaRPr lang="cs-CZ" sz="3600" dirty="0"/>
          </a:p>
          <a:p>
            <a:pPr lvl="1"/>
            <a:endParaRPr lang="cs-CZ" sz="3200" dirty="0"/>
          </a:p>
          <a:p>
            <a:pPr lvl="1"/>
            <a:endParaRPr lang="cs-CZ" sz="3200" dirty="0"/>
          </a:p>
          <a:p>
            <a:pPr marL="457200" lvl="1" indent="0" algn="ctr">
              <a:buNone/>
            </a:pPr>
            <a:r>
              <a:rPr lang="cs-CZ" sz="3600" b="1" dirty="0" err="1"/>
              <a:t>Methodology</a:t>
            </a:r>
            <a:r>
              <a:rPr lang="cs-CZ" sz="3600" b="1" dirty="0"/>
              <a:t> by ICAR (www.icar.org)</a:t>
            </a:r>
          </a:p>
        </p:txBody>
      </p:sp>
    </p:spTree>
    <p:extLst>
      <p:ext uri="{BB962C8B-B14F-4D97-AF65-F5344CB8AC3E}">
        <p14:creationId xmlns:p14="http://schemas.microsoft.com/office/powerpoint/2010/main" val="68826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127DCD-062E-46D6-9174-2AA4E2E0F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Milk</a:t>
            </a:r>
            <a:r>
              <a:rPr lang="cs-CZ" dirty="0"/>
              <a:t> </a:t>
            </a:r>
            <a:r>
              <a:rPr lang="cs-CZ" dirty="0" err="1"/>
              <a:t>recording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11EAFA-4BE8-409E-8FDE-2C19BF6B0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3267" y="2133601"/>
            <a:ext cx="10510410" cy="3992563"/>
          </a:xfrm>
        </p:spPr>
        <p:txBody>
          <a:bodyPr/>
          <a:lstStyle/>
          <a:p>
            <a:r>
              <a:rPr lang="cs-CZ" sz="3600" dirty="0" err="1"/>
              <a:t>Methods</a:t>
            </a:r>
            <a:r>
              <a:rPr lang="cs-CZ" sz="3600" dirty="0"/>
              <a:t>: A4 </a:t>
            </a:r>
            <a:r>
              <a:rPr lang="cs-CZ" sz="3600" dirty="0" err="1"/>
              <a:t>only</a:t>
            </a:r>
            <a:r>
              <a:rPr lang="cs-CZ" sz="3600" dirty="0"/>
              <a:t> </a:t>
            </a:r>
            <a:r>
              <a:rPr lang="cs-CZ" sz="3600" dirty="0" err="1" smtClean="0"/>
              <a:t>approved</a:t>
            </a:r>
            <a:r>
              <a:rPr lang="cs-CZ" sz="3600" dirty="0" smtClean="0"/>
              <a:t> </a:t>
            </a:r>
            <a:r>
              <a:rPr lang="cs-CZ" sz="3600" dirty="0" err="1"/>
              <a:t>for</a:t>
            </a:r>
            <a:r>
              <a:rPr lang="cs-CZ" sz="3600" dirty="0"/>
              <a:t> </a:t>
            </a:r>
            <a:r>
              <a:rPr lang="cs-CZ" sz="3600" dirty="0" err="1"/>
              <a:t>genetic</a:t>
            </a:r>
            <a:r>
              <a:rPr lang="cs-CZ" sz="3600" dirty="0"/>
              <a:t> </a:t>
            </a:r>
            <a:r>
              <a:rPr lang="cs-CZ" sz="3600" dirty="0" err="1"/>
              <a:t>evaluation</a:t>
            </a:r>
            <a:r>
              <a:rPr lang="cs-CZ" sz="3600" dirty="0"/>
              <a:t> (A4 = </a:t>
            </a:r>
            <a:r>
              <a:rPr lang="cs-CZ" sz="3600" dirty="0" err="1"/>
              <a:t>milk</a:t>
            </a:r>
            <a:r>
              <a:rPr lang="cs-CZ" sz="3600" dirty="0"/>
              <a:t> </a:t>
            </a:r>
            <a:r>
              <a:rPr lang="cs-CZ" sz="3600" dirty="0" err="1"/>
              <a:t>recording</a:t>
            </a:r>
            <a:r>
              <a:rPr lang="cs-CZ" sz="3600" dirty="0"/>
              <a:t> by </a:t>
            </a:r>
            <a:r>
              <a:rPr lang="cs-CZ" sz="3600" dirty="0" err="1"/>
              <a:t>official</a:t>
            </a:r>
            <a:r>
              <a:rPr lang="cs-CZ" sz="3600" dirty="0"/>
              <a:t> </a:t>
            </a:r>
            <a:r>
              <a:rPr lang="cs-CZ" sz="3600" dirty="0" err="1"/>
              <a:t>inspector</a:t>
            </a:r>
            <a:r>
              <a:rPr lang="cs-CZ" sz="3600" dirty="0"/>
              <a:t> </a:t>
            </a:r>
            <a:r>
              <a:rPr lang="cs-CZ" sz="3600" dirty="0" err="1"/>
              <a:t>every</a:t>
            </a:r>
            <a:r>
              <a:rPr lang="cs-CZ" sz="3600" dirty="0"/>
              <a:t> 4 </a:t>
            </a:r>
            <a:r>
              <a:rPr lang="cs-CZ" sz="3600" dirty="0" err="1"/>
              <a:t>weeks</a:t>
            </a:r>
            <a:r>
              <a:rPr lang="cs-CZ" sz="3600" dirty="0"/>
              <a:t>)</a:t>
            </a:r>
          </a:p>
          <a:p>
            <a:pPr lvl="1"/>
            <a:r>
              <a:rPr lang="cs-CZ" sz="3200" dirty="0"/>
              <a:t>A4A: sum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all</a:t>
            </a:r>
            <a:r>
              <a:rPr lang="cs-CZ" sz="3200" dirty="0"/>
              <a:t> </a:t>
            </a:r>
            <a:r>
              <a:rPr lang="cs-CZ" sz="3200" dirty="0" err="1"/>
              <a:t>daily</a:t>
            </a:r>
            <a:r>
              <a:rPr lang="cs-CZ" sz="3200" dirty="0"/>
              <a:t> </a:t>
            </a:r>
            <a:r>
              <a:rPr lang="cs-CZ" sz="3200" dirty="0" err="1"/>
              <a:t>milkings</a:t>
            </a:r>
            <a:r>
              <a:rPr lang="cs-CZ" sz="3200" dirty="0"/>
              <a:t> (2 </a:t>
            </a:r>
            <a:r>
              <a:rPr lang="cs-CZ" sz="3200" dirty="0" err="1"/>
              <a:t>or</a:t>
            </a:r>
            <a:r>
              <a:rPr lang="cs-CZ" sz="3200" dirty="0"/>
              <a:t> 3 </a:t>
            </a:r>
            <a:r>
              <a:rPr lang="cs-CZ" sz="3200" dirty="0" err="1"/>
              <a:t>milkings</a:t>
            </a:r>
            <a:r>
              <a:rPr lang="cs-CZ" sz="3200" dirty="0"/>
              <a:t>/</a:t>
            </a:r>
            <a:r>
              <a:rPr lang="cs-CZ" sz="3200" dirty="0" err="1"/>
              <a:t>day</a:t>
            </a:r>
            <a:r>
              <a:rPr lang="cs-CZ" sz="3200" dirty="0"/>
              <a:t>) </a:t>
            </a:r>
          </a:p>
          <a:p>
            <a:pPr lvl="1"/>
            <a:r>
              <a:rPr lang="cs-CZ" sz="3200" dirty="0"/>
              <a:t>A4T: </a:t>
            </a:r>
            <a:r>
              <a:rPr lang="cs-CZ" sz="3200" dirty="0" err="1"/>
              <a:t>only</a:t>
            </a:r>
            <a:r>
              <a:rPr lang="cs-CZ" sz="3200" dirty="0"/>
              <a:t> </a:t>
            </a:r>
            <a:r>
              <a:rPr lang="cs-CZ" sz="3200" dirty="0" err="1"/>
              <a:t>one</a:t>
            </a:r>
            <a:r>
              <a:rPr lang="cs-CZ" sz="3200" dirty="0"/>
              <a:t> </a:t>
            </a:r>
            <a:r>
              <a:rPr lang="cs-CZ" sz="3200" dirty="0" err="1"/>
              <a:t>milking</a:t>
            </a:r>
            <a:r>
              <a:rPr lang="cs-CZ" sz="3200" dirty="0"/>
              <a:t> (</a:t>
            </a:r>
            <a:r>
              <a:rPr lang="cs-CZ" sz="3200" dirty="0" err="1"/>
              <a:t>possible</a:t>
            </a:r>
            <a:r>
              <a:rPr lang="cs-CZ" sz="3200" dirty="0"/>
              <a:t> </a:t>
            </a:r>
            <a:r>
              <a:rPr lang="cs-CZ" sz="3200" dirty="0" err="1"/>
              <a:t>only</a:t>
            </a:r>
            <a:r>
              <a:rPr lang="cs-CZ" sz="3200" dirty="0"/>
              <a:t> in case </a:t>
            </a:r>
            <a:r>
              <a:rPr lang="cs-CZ" sz="3200" dirty="0" err="1"/>
              <a:t>of</a:t>
            </a:r>
            <a:r>
              <a:rPr lang="cs-CZ" sz="3200" dirty="0"/>
              <a:t> 2 </a:t>
            </a:r>
            <a:r>
              <a:rPr lang="cs-CZ" sz="3200" dirty="0" err="1"/>
              <a:t>milkings</a:t>
            </a:r>
            <a:r>
              <a:rPr lang="cs-CZ" sz="3200" dirty="0"/>
              <a:t> per </a:t>
            </a:r>
            <a:r>
              <a:rPr lang="cs-CZ" sz="3200" dirty="0" err="1"/>
              <a:t>day</a:t>
            </a:r>
            <a:r>
              <a:rPr lang="cs-CZ" sz="3200" dirty="0"/>
              <a:t>; </a:t>
            </a:r>
            <a:r>
              <a:rPr lang="cs-CZ" sz="3200" dirty="0" err="1"/>
              <a:t>total</a:t>
            </a:r>
            <a:r>
              <a:rPr lang="cs-CZ" sz="3200" dirty="0"/>
              <a:t> </a:t>
            </a:r>
            <a:r>
              <a:rPr lang="cs-CZ" sz="3200" dirty="0" err="1"/>
              <a:t>milk</a:t>
            </a:r>
            <a:r>
              <a:rPr lang="cs-CZ" sz="3200" dirty="0"/>
              <a:t> </a:t>
            </a:r>
            <a:r>
              <a:rPr lang="cs-CZ" sz="3200" dirty="0" err="1"/>
              <a:t>yield</a:t>
            </a:r>
            <a:r>
              <a:rPr lang="cs-CZ" sz="3200" dirty="0"/>
              <a:t> </a:t>
            </a:r>
            <a:r>
              <a:rPr lang="cs-CZ" sz="3200" dirty="0" err="1"/>
              <a:t>was</a:t>
            </a:r>
            <a:r>
              <a:rPr lang="cs-CZ" sz="3200" dirty="0"/>
              <a:t> </a:t>
            </a:r>
            <a:r>
              <a:rPr lang="cs-CZ" sz="3200" dirty="0" err="1"/>
              <a:t>calculate</a:t>
            </a:r>
            <a:r>
              <a:rPr lang="cs-CZ" sz="3200" dirty="0"/>
              <a:t> by </a:t>
            </a:r>
            <a:r>
              <a:rPr lang="cs-CZ" sz="3200" dirty="0" err="1"/>
              <a:t>reg</a:t>
            </a:r>
            <a:r>
              <a:rPr lang="cs-CZ" sz="3200" dirty="0"/>
              <a:t>. </a:t>
            </a:r>
            <a:r>
              <a:rPr lang="cs-CZ" sz="3200" dirty="0" err="1"/>
              <a:t>eq</a:t>
            </a:r>
            <a:r>
              <a:rPr lang="cs-CZ" sz="3200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144611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266FBBFF-78A5-41C5-B527-9C46B60356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948" y="-1130710"/>
            <a:ext cx="11291464" cy="7988710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1968467" y="0"/>
            <a:ext cx="185829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u="none" dirty="0" err="1" smtClean="0"/>
              <a:t>Farms</a:t>
            </a:r>
            <a:r>
              <a:rPr lang="cs-CZ" u="none" dirty="0" smtClean="0"/>
              <a:t> (1400)</a:t>
            </a:r>
            <a:endParaRPr lang="cs-CZ" u="none" dirty="0"/>
          </a:p>
        </p:txBody>
      </p:sp>
      <p:sp>
        <p:nvSpPr>
          <p:cNvPr id="4" name="TextovéPole 3"/>
          <p:cNvSpPr txBox="1"/>
          <p:nvPr/>
        </p:nvSpPr>
        <p:spPr>
          <a:xfrm>
            <a:off x="8708479" y="369332"/>
            <a:ext cx="258878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u="none" dirty="0" err="1" smtClean="0"/>
              <a:t>Collecting</a:t>
            </a:r>
            <a:r>
              <a:rPr lang="cs-CZ" u="none" dirty="0" smtClean="0"/>
              <a:t> </a:t>
            </a:r>
            <a:r>
              <a:rPr lang="cs-CZ" u="none" dirty="0" err="1" smtClean="0"/>
              <a:t>points</a:t>
            </a:r>
            <a:r>
              <a:rPr lang="cs-CZ" u="none" dirty="0" smtClean="0"/>
              <a:t> (120)</a:t>
            </a:r>
            <a:endParaRPr lang="cs-CZ" u="none" dirty="0"/>
          </a:p>
        </p:txBody>
      </p:sp>
      <p:sp>
        <p:nvSpPr>
          <p:cNvPr id="5" name="TextovéPole 4"/>
          <p:cNvSpPr txBox="1"/>
          <p:nvPr/>
        </p:nvSpPr>
        <p:spPr>
          <a:xfrm>
            <a:off x="7410622" y="4252451"/>
            <a:ext cx="303123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u="none" dirty="0" err="1" smtClean="0"/>
              <a:t>Central</a:t>
            </a:r>
            <a:r>
              <a:rPr lang="cs-CZ" u="none" dirty="0" smtClean="0"/>
              <a:t> </a:t>
            </a:r>
            <a:r>
              <a:rPr lang="cs-CZ" u="none" dirty="0" err="1" smtClean="0"/>
              <a:t>milk</a:t>
            </a:r>
            <a:r>
              <a:rPr lang="cs-CZ" u="none" dirty="0" smtClean="0"/>
              <a:t> </a:t>
            </a:r>
            <a:r>
              <a:rPr lang="cs-CZ" u="none" dirty="0" err="1" smtClean="0"/>
              <a:t>laboratory</a:t>
            </a:r>
            <a:r>
              <a:rPr lang="cs-CZ" u="none" dirty="0" smtClean="0"/>
              <a:t> (1)</a:t>
            </a:r>
            <a:endParaRPr lang="cs-CZ" u="none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0462" y="4891548"/>
            <a:ext cx="1192604" cy="10618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u="none" dirty="0" err="1" smtClean="0"/>
              <a:t>Technisc</a:t>
            </a:r>
            <a:r>
              <a:rPr lang="cs-CZ" u="none" dirty="0" smtClean="0"/>
              <a:t> (</a:t>
            </a:r>
            <a:r>
              <a:rPr lang="cs-CZ" u="none" dirty="0" err="1" smtClean="0"/>
              <a:t>persons</a:t>
            </a:r>
            <a:r>
              <a:rPr lang="cs-CZ" u="none" dirty="0" smtClean="0"/>
              <a:t>)</a:t>
            </a:r>
          </a:p>
          <a:p>
            <a:r>
              <a:rPr lang="cs-CZ" u="none" dirty="0" smtClean="0"/>
              <a:t> (140)</a:t>
            </a:r>
            <a:endParaRPr lang="cs-CZ" u="none" dirty="0"/>
          </a:p>
        </p:txBody>
      </p:sp>
    </p:spTree>
    <p:extLst>
      <p:ext uri="{BB962C8B-B14F-4D97-AF65-F5344CB8AC3E}">
        <p14:creationId xmlns:p14="http://schemas.microsoft.com/office/powerpoint/2010/main" val="369704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F7B04B-582E-4CAF-AF3F-522CC39C2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Milk</a:t>
            </a:r>
            <a:r>
              <a:rPr lang="cs-CZ" dirty="0"/>
              <a:t> </a:t>
            </a:r>
            <a:r>
              <a:rPr lang="cs-CZ" dirty="0" err="1"/>
              <a:t>control</a:t>
            </a:r>
            <a:r>
              <a:rPr lang="cs-CZ" dirty="0"/>
              <a:t> x </a:t>
            </a:r>
            <a:r>
              <a:rPr lang="cs-CZ" dirty="0" err="1"/>
              <a:t>Herdbook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9DF770-04EF-4A3D-8429-7341038C1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3267" y="2133601"/>
            <a:ext cx="10176114" cy="3992563"/>
          </a:xfrm>
        </p:spPr>
        <p:txBody>
          <a:bodyPr/>
          <a:lstStyle/>
          <a:p>
            <a:r>
              <a:rPr lang="cs-CZ" dirty="0" smtClean="0"/>
              <a:t>90 </a:t>
            </a:r>
            <a:r>
              <a:rPr lang="cs-CZ" dirty="0"/>
              <a:t>% </a:t>
            </a:r>
            <a:r>
              <a:rPr lang="cs-CZ" dirty="0" err="1"/>
              <a:t>cows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b="1" dirty="0" err="1"/>
              <a:t>milk</a:t>
            </a:r>
            <a:r>
              <a:rPr lang="cs-CZ" dirty="0"/>
              <a:t> </a:t>
            </a:r>
            <a:r>
              <a:rPr lang="cs-CZ" dirty="0" err="1"/>
              <a:t>recording</a:t>
            </a:r>
            <a:r>
              <a:rPr lang="cs-CZ" dirty="0"/>
              <a:t> are in </a:t>
            </a:r>
            <a:r>
              <a:rPr lang="cs-CZ" dirty="0" err="1" smtClean="0"/>
              <a:t>herdbook</a:t>
            </a:r>
            <a:r>
              <a:rPr lang="cs-CZ" dirty="0" smtClean="0"/>
              <a:t> (HB)</a:t>
            </a:r>
            <a:endParaRPr lang="cs-CZ" dirty="0"/>
          </a:p>
          <a:p>
            <a:r>
              <a:rPr lang="cs-CZ" dirty="0" err="1"/>
              <a:t>Herdbooks</a:t>
            </a:r>
            <a:r>
              <a:rPr lang="cs-CZ" dirty="0"/>
              <a:t> – 2 </a:t>
            </a:r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Holstein</a:t>
            </a:r>
            <a:r>
              <a:rPr lang="cs-CZ" dirty="0"/>
              <a:t> </a:t>
            </a:r>
            <a:r>
              <a:rPr lang="cs-CZ" dirty="0" smtClean="0"/>
              <a:t>and </a:t>
            </a:r>
            <a:r>
              <a:rPr lang="cs-CZ" dirty="0" err="1"/>
              <a:t>Fleckvieh</a:t>
            </a:r>
            <a:r>
              <a:rPr lang="cs-CZ" dirty="0"/>
              <a:t>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 …</a:t>
            </a:r>
            <a:r>
              <a:rPr lang="cs-CZ" dirty="0"/>
              <a:t>rest – Jersey, </a:t>
            </a:r>
            <a:r>
              <a:rPr lang="cs-CZ" dirty="0" smtClean="0"/>
              <a:t>Normande</a:t>
            </a:r>
            <a:r>
              <a:rPr lang="cs-CZ" dirty="0"/>
              <a:t>, </a:t>
            </a:r>
            <a:r>
              <a:rPr lang="cs-CZ" dirty="0" err="1" smtClean="0"/>
              <a:t>Ayrshire</a:t>
            </a:r>
            <a:r>
              <a:rPr lang="cs-CZ" dirty="0"/>
              <a:t>, </a:t>
            </a:r>
            <a:r>
              <a:rPr lang="cs-CZ" dirty="0" err="1" smtClean="0"/>
              <a:t>Braunvieh</a:t>
            </a:r>
            <a:r>
              <a:rPr lang="cs-CZ" dirty="0"/>
              <a:t>.</a:t>
            </a:r>
          </a:p>
          <a:p>
            <a:r>
              <a:rPr lang="cs-CZ" dirty="0" err="1"/>
              <a:t>Divided</a:t>
            </a:r>
            <a:r>
              <a:rPr lang="cs-CZ" dirty="0"/>
              <a:t> on </a:t>
            </a:r>
            <a:r>
              <a:rPr lang="cs-CZ" dirty="0" err="1"/>
              <a:t>section</a:t>
            </a:r>
            <a:r>
              <a:rPr lang="cs-CZ" dirty="0"/>
              <a:t> (</a:t>
            </a:r>
            <a:r>
              <a:rPr lang="cs-CZ" dirty="0" err="1"/>
              <a:t>A,B,C..in</a:t>
            </a:r>
            <a:r>
              <a:rPr lang="cs-CZ" dirty="0"/>
              <a:t> </a:t>
            </a:r>
            <a:r>
              <a:rPr lang="cs-CZ" dirty="0" err="1"/>
              <a:t>Holstein</a:t>
            </a:r>
            <a:r>
              <a:rPr lang="cs-CZ" dirty="0"/>
              <a:t> </a:t>
            </a:r>
            <a:r>
              <a:rPr lang="cs-CZ" dirty="0" err="1"/>
              <a:t>also</a:t>
            </a:r>
            <a:r>
              <a:rPr lang="cs-CZ" dirty="0"/>
              <a:t> D)</a:t>
            </a:r>
          </a:p>
          <a:p>
            <a:r>
              <a:rPr lang="cs-CZ" dirty="0" err="1"/>
              <a:t>Share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genes</a:t>
            </a:r>
            <a:r>
              <a:rPr lang="cs-CZ" dirty="0"/>
              <a:t> (</a:t>
            </a:r>
            <a:r>
              <a:rPr lang="cs-CZ" dirty="0" err="1"/>
              <a:t>blood</a:t>
            </a:r>
            <a:r>
              <a:rPr lang="cs-CZ" dirty="0"/>
              <a:t>) and </a:t>
            </a:r>
            <a:r>
              <a:rPr lang="cs-CZ" dirty="0" err="1"/>
              <a:t>parents</a:t>
            </a:r>
            <a:r>
              <a:rPr lang="cs-CZ" dirty="0"/>
              <a:t> HB </a:t>
            </a:r>
            <a:r>
              <a:rPr lang="cs-CZ" dirty="0" err="1"/>
              <a:t>section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120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f-en_reworked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ENDELU">
  <a:themeElements>
    <a:clrScheme name="MENDELU">
      <a:dk1>
        <a:srgbClr val="000000"/>
      </a:dk1>
      <a:lt1>
        <a:srgbClr val="FFFFFF"/>
      </a:lt1>
      <a:dk2>
        <a:srgbClr val="78BE14"/>
      </a:dk2>
      <a:lt2>
        <a:srgbClr val="7F7F7F"/>
      </a:lt2>
      <a:accent1>
        <a:srgbClr val="CE9700"/>
      </a:accent1>
      <a:accent2>
        <a:srgbClr val="0A5028"/>
      </a:accent2>
      <a:accent3>
        <a:srgbClr val="8C0A00"/>
      </a:accent3>
      <a:accent4>
        <a:srgbClr val="0046A0"/>
      </a:accent4>
      <a:accent5>
        <a:srgbClr val="AA006E"/>
      </a:accent5>
      <a:accent6>
        <a:srgbClr val="00AAB4"/>
      </a:accent6>
      <a:hlink>
        <a:srgbClr val="7F7F7F"/>
      </a:hlink>
      <a:folHlink>
        <a:srgbClr val="BFBFBF"/>
      </a:folHlink>
    </a:clrScheme>
    <a:fontScheme name="Vlastní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blona_prezentace_AF" id="{A3734EB2-BC2D-42DB-AE5E-E5E49B886260}" vid="{6A2DD1E8-D974-4B2A-9970-0B94D04DA3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af-en_reworked</Template>
  <TotalTime>2388</TotalTime>
  <Words>656</Words>
  <Application>Microsoft Office PowerPoint</Application>
  <PresentationFormat>Širokoúhlá obrazovka</PresentationFormat>
  <Paragraphs>100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af-en_reworked</vt:lpstr>
      <vt:lpstr>MENDELU</vt:lpstr>
      <vt:lpstr>Milk recording in Czech republic  Daniel Falta, Tomáš Kopec </vt:lpstr>
      <vt:lpstr>Breeding structure in CZ</vt:lpstr>
      <vt:lpstr>Prezentace aplikace PowerPoint</vt:lpstr>
      <vt:lpstr>Dairy cattle and milk recording in CZ</vt:lpstr>
      <vt:lpstr>Milk recording</vt:lpstr>
      <vt:lpstr>Milk recording</vt:lpstr>
      <vt:lpstr>Milk recording</vt:lpstr>
      <vt:lpstr>Prezentace aplikace PowerPoint</vt:lpstr>
      <vt:lpstr>Milk control x Herdbook</vt:lpstr>
      <vt:lpstr>Introduction milk data into HB</vt:lpstr>
      <vt:lpstr>Herdbook (HB)</vt:lpstr>
      <vt:lpstr>Herdbook - advantages</vt:lpstr>
      <vt:lpstr>Conclusion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Pig keeping technology</dc:title>
  <dc:creator>Stan</dc:creator>
  <cp:lastModifiedBy>zasedacka1</cp:lastModifiedBy>
  <cp:revision>185</cp:revision>
  <dcterms:created xsi:type="dcterms:W3CDTF">2016-10-04T06:33:12Z</dcterms:created>
  <dcterms:modified xsi:type="dcterms:W3CDTF">2020-12-11T15:21:25Z</dcterms:modified>
</cp:coreProperties>
</file>